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tiff" ContentType="image/tif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9"/>
  </p:notesMasterIdLst>
  <p:sldIdLst>
    <p:sldId id="270" r:id="rId2"/>
    <p:sldId id="283" r:id="rId3"/>
    <p:sldId id="294" r:id="rId4"/>
    <p:sldId id="293" r:id="rId5"/>
    <p:sldId id="296" r:id="rId6"/>
    <p:sldId id="295" r:id="rId7"/>
    <p:sldId id="292" r:id="rId8"/>
    <p:sldId id="281" r:id="rId9"/>
    <p:sldId id="285" r:id="rId10"/>
    <p:sldId id="284" r:id="rId11"/>
    <p:sldId id="286" r:id="rId12"/>
    <p:sldId id="287" r:id="rId13"/>
    <p:sldId id="288" r:id="rId14"/>
    <p:sldId id="289" r:id="rId15"/>
    <p:sldId id="290" r:id="rId16"/>
    <p:sldId id="291" r:id="rId17"/>
    <p:sldId id="28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66"/>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434" autoAdjust="0"/>
  </p:normalViewPr>
  <p:slideViewPr>
    <p:cSldViewPr snapToGrid="0">
      <p:cViewPr varScale="1">
        <p:scale>
          <a:sx n="119" d="100"/>
          <a:sy n="119" d="100"/>
        </p:scale>
        <p:origin x="1694" y="86"/>
      </p:cViewPr>
      <p:guideLst>
        <p:guide orient="horz" pos="2160"/>
        <p:guide pos="2880"/>
      </p:guideLst>
    </p:cSldViewPr>
  </p:slid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8" d="100"/>
          <a:sy n="88" d="100"/>
        </p:scale>
        <p:origin x="382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89E686-3358-4624-B1E7-42A2561CF025}" type="datetimeFigureOut">
              <a:rPr lang="en-US" smtClean="0"/>
              <a:t>9/26/2017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A8EC95-B616-4633-8942-8BFAAC259B05}" type="slidenum">
              <a:rPr lang="en-US" smtClean="0"/>
              <a:t>‹#›</a:t>
            </a:fld>
            <a:endParaRPr lang="en-US"/>
          </a:p>
        </p:txBody>
      </p:sp>
    </p:spTree>
    <p:extLst>
      <p:ext uri="{BB962C8B-B14F-4D97-AF65-F5344CB8AC3E}">
        <p14:creationId xmlns:p14="http://schemas.microsoft.com/office/powerpoint/2010/main" val="17450287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D91D9C89-C431-4F77-A9D5-FA65DB77F665}"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4314876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1D9C89-C431-4F77-A9D5-FA65DB77F665}"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2892612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1D9C89-C431-4F77-A9D5-FA65DB77F665}"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1356519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91D9C89-C431-4F77-A9D5-FA65DB77F665}"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2901518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91D9C89-C431-4F77-A9D5-FA65DB77F665}" type="datetimeFigureOut">
              <a:rPr lang="en-US" smtClean="0"/>
              <a:t>9/26/2017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1164806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91D9C89-C431-4F77-A9D5-FA65DB77F665}"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7304117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91D9C89-C431-4F77-A9D5-FA65DB77F665}" type="datetimeFigureOut">
              <a:rPr lang="en-US" smtClean="0"/>
              <a:t>9/26/2017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4320872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91D9C89-C431-4F77-A9D5-FA65DB77F665}" type="datetimeFigureOut">
              <a:rPr lang="en-US" smtClean="0"/>
              <a:t>9/26/2017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1255977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1D9C89-C431-4F77-A9D5-FA65DB77F665}" type="datetimeFigureOut">
              <a:rPr lang="en-US" smtClean="0"/>
              <a:t>9/26/2017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7779528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91D9C89-C431-4F77-A9D5-FA65DB77F665}"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144259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91D9C89-C431-4F77-A9D5-FA65DB77F665}" type="datetimeFigureOut">
              <a:rPr lang="en-US" smtClean="0"/>
              <a:t>9/26/2017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73F053-4304-442A-BA80-19E64D75262F}" type="slidenum">
              <a:rPr lang="en-US" smtClean="0"/>
              <a:t>‹#›</a:t>
            </a:fld>
            <a:endParaRPr lang="en-US"/>
          </a:p>
        </p:txBody>
      </p:sp>
    </p:spTree>
    <p:extLst>
      <p:ext uri="{BB962C8B-B14F-4D97-AF65-F5344CB8AC3E}">
        <p14:creationId xmlns:p14="http://schemas.microsoft.com/office/powerpoint/2010/main" val="675812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D91D9C89-C431-4F77-A9D5-FA65DB77F665}" type="datetimeFigureOut">
              <a:rPr lang="en-US" smtClean="0"/>
              <a:t>9/26/2017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A73F053-4304-442A-BA80-19E64D75262F}" type="slidenum">
              <a:rPr lang="en-US" smtClean="0"/>
              <a:t>‹#›</a:t>
            </a:fld>
            <a:endParaRPr lang="en-US"/>
          </a:p>
        </p:txBody>
      </p:sp>
    </p:spTree>
    <p:extLst>
      <p:ext uri="{BB962C8B-B14F-4D97-AF65-F5344CB8AC3E}">
        <p14:creationId xmlns:p14="http://schemas.microsoft.com/office/powerpoint/2010/main" val="92146423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www.marshall.edu/cber"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143000" y="2683984"/>
            <a:ext cx="6858000" cy="2687595"/>
          </a:xfrm>
        </p:spPr>
        <p:txBody>
          <a:bodyPr>
            <a:normAutofit/>
          </a:bodyPr>
          <a:lstStyle/>
          <a:p>
            <a:endParaRPr lang="en-US" sz="3600" i="1" dirty="0"/>
          </a:p>
          <a:p>
            <a:pPr>
              <a:lnSpc>
                <a:spcPct val="100000"/>
              </a:lnSpc>
            </a:pPr>
            <a:r>
              <a:rPr lang="en-US" sz="3600" dirty="0"/>
              <a:t>September 2017</a:t>
            </a:r>
          </a:p>
          <a:p>
            <a:r>
              <a:rPr lang="en-US" sz="3600" dirty="0"/>
              <a:t>Christine Risch</a:t>
            </a:r>
          </a:p>
          <a:p>
            <a:endParaRPr lang="en-US" sz="3600" i="1" dirty="0"/>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t="29189" b="31243"/>
          <a:stretch/>
        </p:blipFill>
        <p:spPr>
          <a:xfrm>
            <a:off x="257969" y="4901513"/>
            <a:ext cx="4524375" cy="1432164"/>
          </a:xfrm>
          <a:prstGeom prst="rect">
            <a:avLst/>
          </a:prstGeom>
        </p:spPr>
      </p:pic>
      <p:pic>
        <p:nvPicPr>
          <p:cNvPr id="3" name="Picture 2"/>
          <p:cNvPicPr>
            <a:picLocks noChangeAspect="1"/>
          </p:cNvPicPr>
          <p:nvPr/>
        </p:nvPicPr>
        <p:blipFill rotWithShape="1">
          <a:blip r:embed="rId3" cstate="print">
            <a:extLst>
              <a:ext uri="{28A0092B-C50C-407E-A947-70E740481C1C}">
                <a14:useLocalDpi xmlns:a14="http://schemas.microsoft.com/office/drawing/2010/main" val="0"/>
              </a:ext>
            </a:extLst>
          </a:blip>
          <a:srcRect r="59881"/>
          <a:stretch/>
        </p:blipFill>
        <p:spPr>
          <a:xfrm>
            <a:off x="5616186" y="5257800"/>
            <a:ext cx="2708840" cy="953886"/>
          </a:xfrm>
          <a:prstGeom prst="rect">
            <a:avLst/>
          </a:prstGeom>
        </p:spPr>
      </p:pic>
      <p:sp>
        <p:nvSpPr>
          <p:cNvPr id="6" name="Title 5"/>
          <p:cNvSpPr>
            <a:spLocks noGrp="1"/>
          </p:cNvSpPr>
          <p:nvPr>
            <p:ph type="ctrTitle"/>
          </p:nvPr>
        </p:nvSpPr>
        <p:spPr>
          <a:xfrm>
            <a:off x="1143000" y="837602"/>
            <a:ext cx="6858000" cy="1768568"/>
          </a:xfrm>
        </p:spPr>
        <p:txBody>
          <a:bodyPr>
            <a:normAutofit fontScale="90000"/>
          </a:bodyPr>
          <a:lstStyle/>
          <a:p>
            <a:r>
              <a:rPr lang="en-US" sz="5400" b="1" dirty="0">
                <a:solidFill>
                  <a:srgbClr val="7030A0"/>
                </a:solidFill>
              </a:rPr>
              <a:t>Renewable Energy and Energy Efficiency Policy: Options for West Virginia</a:t>
            </a:r>
          </a:p>
        </p:txBody>
      </p:sp>
    </p:spTree>
    <p:extLst>
      <p:ext uri="{BB962C8B-B14F-4D97-AF65-F5344CB8AC3E}">
        <p14:creationId xmlns:p14="http://schemas.microsoft.com/office/powerpoint/2010/main" val="1828219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Utility Recommendation 2:</a:t>
            </a:r>
          </a:p>
        </p:txBody>
      </p:sp>
      <p:sp>
        <p:nvSpPr>
          <p:cNvPr id="3" name="Content Placeholder 2"/>
          <p:cNvSpPr>
            <a:spLocks noGrp="1"/>
          </p:cNvSpPr>
          <p:nvPr>
            <p:ph idx="1"/>
          </p:nvPr>
        </p:nvSpPr>
        <p:spPr>
          <a:xfrm>
            <a:off x="628650" y="1503653"/>
            <a:ext cx="7886700" cy="4351338"/>
          </a:xfrm>
        </p:spPr>
        <p:txBody>
          <a:bodyPr/>
          <a:lstStyle/>
          <a:p>
            <a:r>
              <a:rPr lang="en-US" dirty="0"/>
              <a:t>Utilize utility-specific hourly load data for focused information-sharing, so more can be known about where and when peak demand occurs and the duration of peaks by time-of-day and season.</a:t>
            </a:r>
          </a:p>
          <a:p>
            <a:pPr marL="0" indent="0">
              <a:buNone/>
            </a:pPr>
            <a:r>
              <a:rPr lang="en-US" dirty="0"/>
              <a:t> </a:t>
            </a:r>
          </a:p>
          <a:p>
            <a:r>
              <a:rPr lang="en-US" dirty="0"/>
              <a:t>Expected Results: More proactive use of demand response by identifying where and when peak shaving and other communications-based efficiency programs could be best deployed and sharing that information.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114866" y="5086682"/>
            <a:ext cx="2069592" cy="47853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94820" y="4917518"/>
            <a:ext cx="2703576" cy="816864"/>
          </a:xfrm>
          <a:prstGeom prst="rect">
            <a:avLst/>
          </a:prstGeom>
        </p:spPr>
      </p:pic>
    </p:spTree>
    <p:extLst>
      <p:ext uri="{BB962C8B-B14F-4D97-AF65-F5344CB8AC3E}">
        <p14:creationId xmlns:p14="http://schemas.microsoft.com/office/powerpoint/2010/main" val="10389351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Sector Recommendation 1:</a:t>
            </a:r>
          </a:p>
        </p:txBody>
      </p:sp>
      <p:sp>
        <p:nvSpPr>
          <p:cNvPr id="3" name="Content Placeholder 2"/>
          <p:cNvSpPr>
            <a:spLocks noGrp="1"/>
          </p:cNvSpPr>
          <p:nvPr>
            <p:ph idx="1"/>
          </p:nvPr>
        </p:nvSpPr>
        <p:spPr>
          <a:xfrm>
            <a:off x="628650" y="1503653"/>
            <a:ext cx="7886700" cy="4351338"/>
          </a:xfrm>
        </p:spPr>
        <p:txBody>
          <a:bodyPr/>
          <a:lstStyle/>
          <a:p>
            <a:r>
              <a:rPr lang="en-US" dirty="0"/>
              <a:t>Increase the amount of the tax credit allowed under the "West Virginia Manufacturing Investment Tax Credit Act" to be applied specifically to EE investments to 10 percent or 20, from the current five percent.</a:t>
            </a:r>
          </a:p>
          <a:p>
            <a:pPr marL="0" indent="0">
              <a:buNone/>
            </a:pPr>
            <a:r>
              <a:rPr lang="en-US" dirty="0"/>
              <a:t> </a:t>
            </a:r>
          </a:p>
          <a:p>
            <a:r>
              <a:rPr lang="en-US" dirty="0"/>
              <a:t>Expected Results: This action would increase the economic incentive for manufacturers to invest in efficient equipment, and if utilized would increase the value of industrial property in the State. </a:t>
            </a:r>
          </a:p>
          <a:p>
            <a:pPr marL="0" indent="0">
              <a:buNone/>
            </a:pPr>
            <a:endParaRPr lang="en-US" dirty="0"/>
          </a:p>
          <a:p>
            <a:r>
              <a:rPr lang="en-US" dirty="0"/>
              <a:t>Another action could be to set up an Industrial E</a:t>
            </a:r>
            <a:r>
              <a:rPr lang="en-US" dirty="0">
                <a:latin typeface="Calibri" panose="020F0502020204030204" pitchFamily="34" charset="0"/>
                <a:ea typeface="Calibri" panose="020F0502020204030204" pitchFamily="34" charset="0"/>
                <a:cs typeface="Times New Roman" panose="02020603050405020304" pitchFamily="18" charset="0"/>
              </a:rPr>
              <a:t>nergy Efficiency Working Group</a:t>
            </a:r>
            <a:endParaRPr lang="en-US" dirty="0"/>
          </a:p>
        </p:txBody>
      </p:sp>
    </p:spTree>
    <p:extLst>
      <p:ext uri="{BB962C8B-B14F-4D97-AF65-F5344CB8AC3E}">
        <p14:creationId xmlns:p14="http://schemas.microsoft.com/office/powerpoint/2010/main" val="1529547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Sector Recommendation 2:</a:t>
            </a:r>
          </a:p>
        </p:txBody>
      </p:sp>
      <p:sp>
        <p:nvSpPr>
          <p:cNvPr id="3" name="Content Placeholder 2"/>
          <p:cNvSpPr>
            <a:spLocks noGrp="1"/>
          </p:cNvSpPr>
          <p:nvPr>
            <p:ph idx="1"/>
          </p:nvPr>
        </p:nvSpPr>
        <p:spPr>
          <a:xfrm>
            <a:off x="628650" y="1503653"/>
            <a:ext cx="7886700" cy="4351338"/>
          </a:xfrm>
        </p:spPr>
        <p:txBody>
          <a:bodyPr/>
          <a:lstStyle/>
          <a:p>
            <a:r>
              <a:rPr lang="en-US" dirty="0"/>
              <a:t>Authorize Local Energy and Efficiency Partnership (LEEP) financing.</a:t>
            </a:r>
          </a:p>
          <a:p>
            <a:endParaRPr lang="en-US" dirty="0"/>
          </a:p>
          <a:p>
            <a:r>
              <a:rPr lang="en-US" dirty="0"/>
              <a:t>Expected Results: This legislation will enable local governments to provide private firms with a cost-effective way to finance energy efficiency upgrades. </a:t>
            </a:r>
          </a:p>
          <a:p>
            <a:pPr marL="0" indent="0">
              <a:buNone/>
            </a:pPr>
            <a:endParaRPr lang="en-US" dirty="0"/>
          </a:p>
          <a:p>
            <a:endParaRPr lang="en-US" dirty="0"/>
          </a:p>
        </p:txBody>
      </p:sp>
    </p:spTree>
    <p:extLst>
      <p:ext uri="{BB962C8B-B14F-4D97-AF65-F5344CB8AC3E}">
        <p14:creationId xmlns:p14="http://schemas.microsoft.com/office/powerpoint/2010/main" val="635953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Sector Recommendation 3</a:t>
            </a:r>
            <a:r>
              <a:rPr lang="en-US" b="1" dirty="0"/>
              <a:t>:</a:t>
            </a:r>
          </a:p>
        </p:txBody>
      </p:sp>
      <p:sp>
        <p:nvSpPr>
          <p:cNvPr id="3" name="Content Placeholder 2"/>
          <p:cNvSpPr>
            <a:spLocks noGrp="1"/>
          </p:cNvSpPr>
          <p:nvPr>
            <p:ph idx="1"/>
          </p:nvPr>
        </p:nvSpPr>
        <p:spPr>
          <a:xfrm>
            <a:off x="628650" y="1503653"/>
            <a:ext cx="7886700" cy="4351338"/>
          </a:xfrm>
        </p:spPr>
        <p:txBody>
          <a:bodyPr/>
          <a:lstStyle/>
          <a:p>
            <a:r>
              <a:rPr lang="en-US" dirty="0"/>
              <a:t>Action: Support additional efforts to train builders to the energy code currently adopted.</a:t>
            </a:r>
          </a:p>
          <a:p>
            <a:endParaRPr lang="en-US" dirty="0"/>
          </a:p>
          <a:p>
            <a:r>
              <a:rPr lang="en-US" dirty="0"/>
              <a:t>Expected Results: The State can work with the Homebuilders Association and other organizations to leverage and extend results from training already underway to encourage more homes and buildings to be built to these specifications. </a:t>
            </a:r>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6750417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Sector Recommendation 4</a:t>
            </a:r>
            <a:r>
              <a:rPr lang="en-US" b="1" dirty="0"/>
              <a:t>:</a:t>
            </a:r>
          </a:p>
        </p:txBody>
      </p:sp>
      <p:sp>
        <p:nvSpPr>
          <p:cNvPr id="3" name="Content Placeholder 2"/>
          <p:cNvSpPr>
            <a:spLocks noGrp="1"/>
          </p:cNvSpPr>
          <p:nvPr>
            <p:ph idx="1"/>
          </p:nvPr>
        </p:nvSpPr>
        <p:spPr>
          <a:xfrm>
            <a:off x="628650" y="1503653"/>
            <a:ext cx="7886700" cy="4351338"/>
          </a:xfrm>
        </p:spPr>
        <p:txBody>
          <a:bodyPr/>
          <a:lstStyle/>
          <a:p>
            <a:r>
              <a:rPr lang="en-US" dirty="0"/>
              <a:t>Modernize State rules regarding performance contracting.</a:t>
            </a:r>
          </a:p>
          <a:p>
            <a:endParaRPr lang="en-US" dirty="0"/>
          </a:p>
          <a:p>
            <a:r>
              <a:rPr lang="en-US" dirty="0"/>
              <a:t>Expected Results: Removing the requirement that public facilities must follow the same guidelines used for construction projects, in that the lowest bid must be accepted, will allow the best value for a performance contract to be realized.</a:t>
            </a:r>
          </a:p>
          <a:p>
            <a:endParaRPr lang="en-US" dirty="0"/>
          </a:p>
        </p:txBody>
      </p:sp>
    </p:spTree>
    <p:extLst>
      <p:ext uri="{BB962C8B-B14F-4D97-AF65-F5344CB8AC3E}">
        <p14:creationId xmlns:p14="http://schemas.microsoft.com/office/powerpoint/2010/main" val="1548015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Sector Recommendation 5</a:t>
            </a:r>
            <a:r>
              <a:rPr lang="en-US" b="1" dirty="0"/>
              <a:t>:</a:t>
            </a:r>
          </a:p>
        </p:txBody>
      </p:sp>
      <p:sp>
        <p:nvSpPr>
          <p:cNvPr id="3" name="Content Placeholder 2"/>
          <p:cNvSpPr>
            <a:spLocks noGrp="1"/>
          </p:cNvSpPr>
          <p:nvPr>
            <p:ph idx="1"/>
          </p:nvPr>
        </p:nvSpPr>
        <p:spPr>
          <a:xfrm>
            <a:off x="628650" y="1503653"/>
            <a:ext cx="7886700" cy="4351338"/>
          </a:xfrm>
        </p:spPr>
        <p:txBody>
          <a:bodyPr/>
          <a:lstStyle/>
          <a:p>
            <a:r>
              <a:rPr lang="en-US" dirty="0"/>
              <a:t>Authorize issuance of Qualified Energy Conservation Bonds (QECBs) for use by State and local government.</a:t>
            </a:r>
          </a:p>
          <a:p>
            <a:endParaRPr lang="en-US" dirty="0"/>
          </a:p>
          <a:p>
            <a:r>
              <a:rPr lang="en-US" dirty="0"/>
              <a:t>Expected Results: This financing option will increase the opportunity for State and local governments to cost-effectively finance energy efficiency upgrades.</a:t>
            </a:r>
          </a:p>
          <a:p>
            <a:endParaRPr lang="en-US" dirty="0"/>
          </a:p>
        </p:txBody>
      </p:sp>
    </p:spTree>
    <p:extLst>
      <p:ext uri="{BB962C8B-B14F-4D97-AF65-F5344CB8AC3E}">
        <p14:creationId xmlns:p14="http://schemas.microsoft.com/office/powerpoint/2010/main" val="14705181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Sector Recommendation 6</a:t>
            </a:r>
            <a:r>
              <a:rPr lang="en-US" b="1" dirty="0"/>
              <a:t>:</a:t>
            </a:r>
          </a:p>
        </p:txBody>
      </p:sp>
      <p:sp>
        <p:nvSpPr>
          <p:cNvPr id="3" name="Content Placeholder 2"/>
          <p:cNvSpPr>
            <a:spLocks noGrp="1"/>
          </p:cNvSpPr>
          <p:nvPr>
            <p:ph idx="1"/>
          </p:nvPr>
        </p:nvSpPr>
        <p:spPr>
          <a:xfrm>
            <a:off x="628650" y="1503653"/>
            <a:ext cx="7886700" cy="4351338"/>
          </a:xfrm>
        </p:spPr>
        <p:txBody>
          <a:bodyPr/>
          <a:lstStyle/>
          <a:p>
            <a:r>
              <a:rPr lang="en-US" dirty="0"/>
              <a:t>Establish a robust benchmarking project to track energy consumption in State buildings that includes goals for program accomplishments.</a:t>
            </a:r>
          </a:p>
          <a:p>
            <a:endParaRPr lang="en-US" dirty="0"/>
          </a:p>
          <a:p>
            <a:r>
              <a:rPr lang="en-US" dirty="0"/>
              <a:t>Expected Results: An energy usage benchmarking program will build on the data collection and efficiency efforts already established under the direction of State facility managers. As recommended by USDOE, such programs should be developed with support of upper management and in conjunction with a plan for efficiency investments following data analysis.</a:t>
            </a:r>
          </a:p>
        </p:txBody>
      </p:sp>
    </p:spTree>
    <p:extLst>
      <p:ext uri="{BB962C8B-B14F-4D97-AF65-F5344CB8AC3E}">
        <p14:creationId xmlns:p14="http://schemas.microsoft.com/office/powerpoint/2010/main" val="820083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1668781"/>
            <a:ext cx="6858000" cy="827722"/>
          </a:xfrm>
        </p:spPr>
        <p:txBody>
          <a:bodyPr>
            <a:normAutofit/>
          </a:bodyPr>
          <a:lstStyle/>
          <a:p>
            <a:r>
              <a:rPr lang="en-US" dirty="0"/>
              <a:t>The End</a:t>
            </a:r>
          </a:p>
        </p:txBody>
      </p:sp>
      <p:sp>
        <p:nvSpPr>
          <p:cNvPr id="5" name="Subtitle 4"/>
          <p:cNvSpPr>
            <a:spLocks noGrp="1"/>
          </p:cNvSpPr>
          <p:nvPr>
            <p:ph type="subTitle" idx="1"/>
          </p:nvPr>
        </p:nvSpPr>
        <p:spPr>
          <a:xfrm>
            <a:off x="3414252" y="2588260"/>
            <a:ext cx="4586748" cy="2996881"/>
          </a:xfrm>
        </p:spPr>
        <p:txBody>
          <a:bodyPr>
            <a:normAutofit/>
          </a:bodyPr>
          <a:lstStyle/>
          <a:p>
            <a:pPr algn="l"/>
            <a:r>
              <a:rPr lang="en-US" b="1" dirty="0"/>
              <a:t>Christine Risch</a:t>
            </a:r>
          </a:p>
          <a:p>
            <a:pPr algn="l"/>
            <a:r>
              <a:rPr lang="en-US" dirty="0"/>
              <a:t>Director of Resource and Energy Economics</a:t>
            </a:r>
          </a:p>
          <a:p>
            <a:pPr algn="l"/>
            <a:endParaRPr lang="en-US" dirty="0"/>
          </a:p>
          <a:p>
            <a:pPr algn="l">
              <a:lnSpc>
                <a:spcPct val="100000"/>
              </a:lnSpc>
              <a:spcBef>
                <a:spcPts val="0"/>
              </a:spcBef>
            </a:pPr>
            <a:r>
              <a:rPr lang="en-US" b="1" dirty="0"/>
              <a:t>Center for Business and Economic Research</a:t>
            </a:r>
            <a:endParaRPr lang="en-US" dirty="0"/>
          </a:p>
          <a:p>
            <a:pPr algn="l">
              <a:lnSpc>
                <a:spcPct val="100000"/>
              </a:lnSpc>
              <a:spcBef>
                <a:spcPts val="0"/>
              </a:spcBef>
            </a:pPr>
            <a:r>
              <a:rPr lang="en-US" b="1" dirty="0"/>
              <a:t>Marshall University</a:t>
            </a:r>
            <a:endParaRPr lang="en-US" dirty="0"/>
          </a:p>
          <a:p>
            <a:pPr algn="l">
              <a:lnSpc>
                <a:spcPct val="100000"/>
              </a:lnSpc>
              <a:spcBef>
                <a:spcPts val="0"/>
              </a:spcBef>
            </a:pPr>
            <a:r>
              <a:rPr lang="en-US" dirty="0"/>
              <a:t>907 Third Avenue</a:t>
            </a:r>
          </a:p>
          <a:p>
            <a:pPr algn="l">
              <a:lnSpc>
                <a:spcPct val="100000"/>
              </a:lnSpc>
              <a:spcBef>
                <a:spcPts val="0"/>
              </a:spcBef>
            </a:pPr>
            <a:r>
              <a:rPr lang="en-US" dirty="0"/>
              <a:t>Huntington, WV 25701</a:t>
            </a:r>
          </a:p>
          <a:p>
            <a:pPr algn="l">
              <a:lnSpc>
                <a:spcPct val="100000"/>
              </a:lnSpc>
              <a:spcBef>
                <a:spcPts val="0"/>
              </a:spcBef>
            </a:pPr>
            <a:r>
              <a:rPr lang="en-US" b="1" dirty="0"/>
              <a:t>p</a:t>
            </a:r>
            <a:r>
              <a:rPr lang="en-US" dirty="0"/>
              <a:t> 304.528.7226</a:t>
            </a:r>
          </a:p>
          <a:p>
            <a:pPr algn="l">
              <a:lnSpc>
                <a:spcPct val="100000"/>
              </a:lnSpc>
              <a:spcBef>
                <a:spcPts val="0"/>
              </a:spcBef>
            </a:pPr>
            <a:r>
              <a:rPr lang="en-US" dirty="0"/>
              <a:t>christine.risch@marshall.edu </a:t>
            </a:r>
            <a:r>
              <a:rPr lang="en-US" b="1" u="sng" dirty="0">
                <a:hlinkClick r:id="rId2"/>
              </a:rPr>
              <a:t>marshall.edu/</a:t>
            </a:r>
            <a:r>
              <a:rPr lang="en-US" b="1" u="sng" dirty="0" err="1">
                <a:hlinkClick r:id="rId2"/>
              </a:rPr>
              <a:t>cber</a:t>
            </a:r>
            <a:endParaRPr lang="en-US" dirty="0"/>
          </a:p>
          <a:p>
            <a:pPr algn="l">
              <a:lnSpc>
                <a:spcPct val="100000"/>
              </a:lnSpc>
              <a:spcBef>
                <a:spcPts val="0"/>
              </a:spcBef>
            </a:pPr>
            <a:endParaRPr lang="en-US" dirty="0"/>
          </a:p>
        </p:txBody>
      </p:sp>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t="29189" b="31243"/>
          <a:stretch/>
        </p:blipFill>
        <p:spPr>
          <a:xfrm>
            <a:off x="5721105" y="5676899"/>
            <a:ext cx="3422895" cy="1083497"/>
          </a:xfrm>
          <a:prstGeom prst="rect">
            <a:avLst/>
          </a:prstGeom>
        </p:spPr>
      </p:pic>
    </p:spTree>
    <p:extLst>
      <p:ext uri="{BB962C8B-B14F-4D97-AF65-F5344CB8AC3E}">
        <p14:creationId xmlns:p14="http://schemas.microsoft.com/office/powerpoint/2010/main" val="2944248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Status of Renewable Energy in West Virginia</a:t>
            </a:r>
          </a:p>
        </p:txBody>
      </p:sp>
      <p:sp>
        <p:nvSpPr>
          <p:cNvPr id="3" name="Content Placeholder 2"/>
          <p:cNvSpPr>
            <a:spLocks noGrp="1"/>
          </p:cNvSpPr>
          <p:nvPr>
            <p:ph idx="1"/>
          </p:nvPr>
        </p:nvSpPr>
        <p:spPr>
          <a:xfrm>
            <a:off x="628650" y="1529410"/>
            <a:ext cx="7886700" cy="4351338"/>
          </a:xfrm>
        </p:spPr>
        <p:txBody>
          <a:bodyPr/>
          <a:lstStyle/>
          <a:p>
            <a:pPr marL="0" indent="0">
              <a:buNone/>
            </a:pPr>
            <a:r>
              <a:rPr lang="en-US" sz="2400" dirty="0"/>
              <a:t>Since the last 5-Year Energy Plan:</a:t>
            </a:r>
          </a:p>
          <a:p>
            <a:r>
              <a:rPr lang="en-US" sz="2000" dirty="0"/>
              <a:t>20% growth in installed commercial wind capacity</a:t>
            </a:r>
          </a:p>
          <a:p>
            <a:r>
              <a:rPr lang="en-US" sz="2000" dirty="0"/>
              <a:t>600% growth in installed solar, led by medium-sized commercial installations</a:t>
            </a:r>
          </a:p>
          <a:p>
            <a:r>
              <a:rPr lang="en-US" sz="2000" dirty="0"/>
              <a:t>Continuing efforts to expand hydropower – 4 projects in que</a:t>
            </a:r>
          </a:p>
          <a:p>
            <a:pPr marL="0" indent="0">
              <a:buNone/>
            </a:pPr>
            <a:endParaRPr lang="en-US" dirty="0"/>
          </a:p>
          <a:p>
            <a:pPr marL="0" indent="0">
              <a:buNone/>
            </a:pPr>
            <a:r>
              <a:rPr lang="en-US" sz="2400" dirty="0"/>
              <a:t>State actions on general recommendations from last plan:</a:t>
            </a:r>
          </a:p>
          <a:p>
            <a:pPr lvl="1"/>
            <a:r>
              <a:rPr lang="en-US" dirty="0"/>
              <a:t>Review of research on Integration of Variable Generating Resources – found that negative impact of cycling on overall fossil plant emissions is relatively small (2 to 5% on average)</a:t>
            </a:r>
          </a:p>
          <a:p>
            <a:pPr lvl="1"/>
            <a:r>
              <a:rPr lang="en-US" dirty="0"/>
              <a:t>Review of Net Metering Policy – a Net Metering Task Force was organized but unable to reach a consensus on how the PSC should address a mandate to prevent “cross-subsidization”</a:t>
            </a:r>
          </a:p>
          <a:p>
            <a:pPr lvl="1"/>
            <a:endParaRPr lang="en-US" dirty="0"/>
          </a:p>
        </p:txBody>
      </p:sp>
    </p:spTree>
    <p:extLst>
      <p:ext uri="{BB962C8B-B14F-4D97-AF65-F5344CB8AC3E}">
        <p14:creationId xmlns:p14="http://schemas.microsoft.com/office/powerpoint/2010/main" val="2573093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Status of Renewable Energy in West Virginia</a:t>
            </a:r>
          </a:p>
        </p:txBody>
      </p:sp>
      <p:sp>
        <p:nvSpPr>
          <p:cNvPr id="3" name="Content Placeholder 2"/>
          <p:cNvSpPr>
            <a:spLocks noGrp="1"/>
          </p:cNvSpPr>
          <p:nvPr>
            <p:ph idx="1"/>
          </p:nvPr>
        </p:nvSpPr>
        <p:spPr>
          <a:xfrm>
            <a:off x="628650" y="1503653"/>
            <a:ext cx="7886700" cy="4351338"/>
          </a:xfrm>
        </p:spPr>
        <p:txBody>
          <a:bodyPr>
            <a:normAutofit/>
          </a:bodyPr>
          <a:lstStyle/>
          <a:p>
            <a:pPr marL="0" indent="0">
              <a:buNone/>
            </a:pPr>
            <a:r>
              <a:rPr lang="en-US" sz="2400" dirty="0"/>
              <a:t>State actions on resource-specific recommendations from last 5-year energy plan:</a:t>
            </a:r>
          </a:p>
          <a:p>
            <a:pPr lvl="1"/>
            <a:r>
              <a:rPr lang="en-US" sz="2000" dirty="0"/>
              <a:t>Allowed the income tax credit for PV installations to expire on July 1, 2013 (contrary to Plan).</a:t>
            </a:r>
          </a:p>
          <a:p>
            <a:pPr lvl="1"/>
            <a:r>
              <a:rPr lang="en-US" sz="2000" dirty="0"/>
              <a:t>Evaluated wind resources on 8 former surface-mined lands (MU CEGAS)</a:t>
            </a:r>
          </a:p>
          <a:p>
            <a:pPr lvl="1"/>
            <a:r>
              <a:rPr lang="en-US" sz="2000" dirty="0"/>
              <a:t>Monitored technical advancements in enhanced geothermal (WVU Energy Institute)</a:t>
            </a:r>
          </a:p>
          <a:p>
            <a:pPr lvl="1"/>
            <a:r>
              <a:rPr lang="en-US" sz="2000" dirty="0"/>
              <a:t>Continued data collection and evaluation of biomass resources (WVU)</a:t>
            </a:r>
          </a:p>
          <a:p>
            <a:pPr lvl="1"/>
            <a:r>
              <a:rPr lang="en-US" sz="2000" dirty="0"/>
              <a:t>Established a Rural Woody Biomass Industry Centers (WVU)</a:t>
            </a:r>
          </a:p>
          <a:p>
            <a:pPr lvl="1"/>
            <a:r>
              <a:rPr lang="en-US" sz="2000" dirty="0"/>
              <a:t>Reviewed wood pellet incentive programs offered in other states (MU CBER)</a:t>
            </a:r>
          </a:p>
        </p:txBody>
      </p:sp>
    </p:spTree>
    <p:extLst>
      <p:ext uri="{BB962C8B-B14F-4D97-AF65-F5344CB8AC3E}">
        <p14:creationId xmlns:p14="http://schemas.microsoft.com/office/powerpoint/2010/main" val="3549761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Recommendations:</a:t>
            </a:r>
          </a:p>
        </p:txBody>
      </p:sp>
      <p:sp>
        <p:nvSpPr>
          <p:cNvPr id="3" name="Content Placeholder 2"/>
          <p:cNvSpPr>
            <a:spLocks noGrp="1"/>
          </p:cNvSpPr>
          <p:nvPr>
            <p:ph idx="1"/>
          </p:nvPr>
        </p:nvSpPr>
        <p:spPr/>
        <p:txBody>
          <a:bodyPr/>
          <a:lstStyle/>
          <a:p>
            <a:pPr marL="0" indent="0">
              <a:buNone/>
            </a:pPr>
            <a:r>
              <a:rPr lang="en-US" dirty="0"/>
              <a:t>1. Maintain the State’s net metering policy. </a:t>
            </a:r>
          </a:p>
          <a:p>
            <a:r>
              <a:rPr lang="en-US" dirty="0"/>
              <a:t>Expected Results: Households and businesses who are interested in solar will maintain investment in an important emerging technology that is increasingly affordable.</a:t>
            </a:r>
          </a:p>
          <a:p>
            <a:endParaRPr lang="en-US" dirty="0"/>
          </a:p>
          <a:p>
            <a:pPr marL="0" indent="0">
              <a:buNone/>
            </a:pPr>
            <a:r>
              <a:rPr lang="en-US" dirty="0"/>
              <a:t>2. Utilize utility-specific hourly load data for focused information-sharing and analysis, so more can be known about where and when peak demand occurs and the duration of peaks by time-of-day and season.</a:t>
            </a:r>
          </a:p>
          <a:p>
            <a:r>
              <a:rPr lang="en-US" dirty="0"/>
              <a:t>Expected Results: More proactive use of demand data to identify where large-scale solar energy could be best deployed. </a:t>
            </a:r>
          </a:p>
          <a:p>
            <a:pPr marL="0" indent="0">
              <a:buNone/>
            </a:pPr>
            <a:endParaRPr lang="en-US" dirty="0"/>
          </a:p>
        </p:txBody>
      </p:sp>
    </p:spTree>
    <p:extLst>
      <p:ext uri="{BB962C8B-B14F-4D97-AF65-F5344CB8AC3E}">
        <p14:creationId xmlns:p14="http://schemas.microsoft.com/office/powerpoint/2010/main" val="33594308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Resource-Specific Recommendations:</a:t>
            </a:r>
          </a:p>
        </p:txBody>
      </p:sp>
      <p:sp>
        <p:nvSpPr>
          <p:cNvPr id="3" name="Content Placeholder 2"/>
          <p:cNvSpPr>
            <a:spLocks noGrp="1"/>
          </p:cNvSpPr>
          <p:nvPr>
            <p:ph idx="1"/>
          </p:nvPr>
        </p:nvSpPr>
        <p:spPr>
          <a:xfrm>
            <a:off x="628650" y="1690689"/>
            <a:ext cx="7886700" cy="4351338"/>
          </a:xfrm>
        </p:spPr>
        <p:txBody>
          <a:bodyPr>
            <a:normAutofit fontScale="92500"/>
          </a:bodyPr>
          <a:lstStyle/>
          <a:p>
            <a:pPr marL="0" indent="0">
              <a:buNone/>
            </a:pPr>
            <a:r>
              <a:rPr lang="en-US" sz="2200" dirty="0"/>
              <a:t>Solar:</a:t>
            </a:r>
          </a:p>
          <a:p>
            <a:pPr marL="457200" indent="-457200">
              <a:buFont typeface="+mj-lt"/>
              <a:buAutoNum type="arabicPeriod"/>
            </a:pPr>
            <a:r>
              <a:rPr lang="en-US" dirty="0"/>
              <a:t>Renew the income tax credit for solar PV.</a:t>
            </a:r>
          </a:p>
          <a:p>
            <a:pPr marL="457200" indent="-457200">
              <a:buFont typeface="+mj-lt"/>
              <a:buAutoNum type="arabicPeriod"/>
            </a:pPr>
            <a:r>
              <a:rPr lang="en-US" dirty="0"/>
              <a:t>Share data regarding PV system output and electricity cost savings for facilities owned by State and local governments, thus extending knowledge and experience with the technology.</a:t>
            </a:r>
          </a:p>
          <a:p>
            <a:pPr marL="457200" indent="-457200">
              <a:buFont typeface="+mj-lt"/>
              <a:buAutoNum type="arabicPeriod"/>
            </a:pPr>
            <a:r>
              <a:rPr lang="en-US" dirty="0"/>
              <a:t>Promote development of former surface-mined lands for solar arrays.</a:t>
            </a:r>
          </a:p>
          <a:p>
            <a:pPr marL="0" indent="0">
              <a:buNone/>
            </a:pPr>
            <a:r>
              <a:rPr lang="en-US" sz="2200" dirty="0"/>
              <a:t>Wind:</a:t>
            </a:r>
          </a:p>
          <a:p>
            <a:r>
              <a:rPr lang="en-US" dirty="0"/>
              <a:t>Continue assessment of wind resources on surface-mined land by leveraging the State’s ability to receive grant funding to support this work.</a:t>
            </a:r>
          </a:p>
          <a:p>
            <a:pPr marL="0" indent="0">
              <a:buNone/>
            </a:pPr>
            <a:r>
              <a:rPr lang="en-US" sz="2200" dirty="0"/>
              <a:t>Hydro:</a:t>
            </a:r>
          </a:p>
          <a:p>
            <a:r>
              <a:rPr lang="en-US" dirty="0"/>
              <a:t>Develop a procedure for State employees to assess small hydro opportunities at State parks and forest properties. </a:t>
            </a:r>
          </a:p>
          <a:p>
            <a:endParaRPr lang="en-US" dirty="0"/>
          </a:p>
          <a:p>
            <a:pPr marL="457200" indent="-457200">
              <a:buFont typeface="+mj-lt"/>
              <a:buAutoNum type="arabicPeriod"/>
            </a:pPr>
            <a:endParaRPr lang="en-US" dirty="0"/>
          </a:p>
          <a:p>
            <a:pPr marL="457200" indent="-457200">
              <a:buFont typeface="+mj-lt"/>
              <a:buAutoNum type="arabicPeriod"/>
            </a:pPr>
            <a:endParaRPr lang="en-US" dirty="0"/>
          </a:p>
          <a:p>
            <a:pPr marL="0" indent="0">
              <a:buNone/>
            </a:pPr>
            <a:endParaRPr lang="en-US" dirty="0"/>
          </a:p>
        </p:txBody>
      </p:sp>
    </p:spTree>
    <p:extLst>
      <p:ext uri="{BB962C8B-B14F-4D97-AF65-F5344CB8AC3E}">
        <p14:creationId xmlns:p14="http://schemas.microsoft.com/office/powerpoint/2010/main" val="14905912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503653"/>
            <a:ext cx="7886700" cy="4351338"/>
          </a:xfrm>
        </p:spPr>
        <p:txBody>
          <a:bodyPr>
            <a:normAutofit/>
          </a:bodyPr>
          <a:lstStyle/>
          <a:p>
            <a:pPr marL="0" indent="0">
              <a:buNone/>
            </a:pPr>
            <a:r>
              <a:rPr lang="en-US" dirty="0"/>
              <a:t>Biomass:</a:t>
            </a:r>
          </a:p>
          <a:p>
            <a:pPr marL="457200" indent="-457200">
              <a:buFont typeface="+mj-lt"/>
              <a:buAutoNum type="arabicPeriod"/>
            </a:pPr>
            <a:r>
              <a:rPr lang="en-US" dirty="0"/>
              <a:t>Create a government-industry partnership for wood utilization that explores the opportunities in agriculture and power generation. </a:t>
            </a:r>
          </a:p>
          <a:p>
            <a:pPr marL="457200" indent="-457200">
              <a:buFont typeface="+mj-lt"/>
              <a:buAutoNum type="arabicPeriod"/>
            </a:pPr>
            <a:r>
              <a:rPr lang="en-US" dirty="0"/>
              <a:t>Consider making sale of wood pellets exempt from sales tax.</a:t>
            </a:r>
          </a:p>
          <a:p>
            <a:pPr marL="0" indent="0">
              <a:buNone/>
            </a:pPr>
            <a:r>
              <a:rPr lang="en-US" dirty="0"/>
              <a:t>Geothermal:</a:t>
            </a:r>
          </a:p>
          <a:p>
            <a:r>
              <a:rPr lang="en-US" dirty="0"/>
              <a:t>Support West Virginia University’s efforts to develop a direct use geothermal energy system on its campus. </a:t>
            </a:r>
          </a:p>
          <a:p>
            <a:pPr marL="0" indent="0">
              <a:buNone/>
            </a:pPr>
            <a:r>
              <a:rPr lang="en-US" dirty="0"/>
              <a:t>Electric Vehicles:</a:t>
            </a:r>
          </a:p>
          <a:p>
            <a:r>
              <a:rPr lang="en-US" dirty="0"/>
              <a:t>Monitor purchases of EVs to determine when additional charging infrastructure is needed and identify locations for new stations to improve charging options.</a:t>
            </a:r>
          </a:p>
          <a:p>
            <a:pPr marL="457200" indent="-457200">
              <a:buFont typeface="+mj-lt"/>
              <a:buAutoNum type="arabicPeriod"/>
            </a:pPr>
            <a:endParaRPr lang="en-US" dirty="0"/>
          </a:p>
          <a:p>
            <a:pPr marL="0" indent="0">
              <a:buNone/>
            </a:pPr>
            <a:endParaRPr lang="en-US" dirty="0"/>
          </a:p>
        </p:txBody>
      </p:sp>
      <p:sp>
        <p:nvSpPr>
          <p:cNvPr id="5" name="Title 1"/>
          <p:cNvSpPr txBox="1">
            <a:spLocks/>
          </p:cNvSpPr>
          <p:nvPr/>
        </p:nvSpPr>
        <p:spPr>
          <a:xfrm>
            <a:off x="768172" y="285706"/>
            <a:ext cx="7886700" cy="1325563"/>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b="1" dirty="0"/>
              <a:t>Resource-Specific Recommendations:</a:t>
            </a:r>
          </a:p>
        </p:txBody>
      </p:sp>
    </p:spTree>
    <p:extLst>
      <p:ext uri="{BB962C8B-B14F-4D97-AF65-F5344CB8AC3E}">
        <p14:creationId xmlns:p14="http://schemas.microsoft.com/office/powerpoint/2010/main" val="73846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Status of Energy Efficiency in West Virginia</a:t>
            </a:r>
          </a:p>
        </p:txBody>
      </p:sp>
      <p:sp>
        <p:nvSpPr>
          <p:cNvPr id="3" name="Content Placeholder 2"/>
          <p:cNvSpPr>
            <a:spLocks noGrp="1"/>
          </p:cNvSpPr>
          <p:nvPr>
            <p:ph idx="1"/>
          </p:nvPr>
        </p:nvSpPr>
        <p:spPr/>
        <p:txBody>
          <a:bodyPr>
            <a:normAutofit/>
          </a:bodyPr>
          <a:lstStyle/>
          <a:p>
            <a:pPr marL="0" indent="0">
              <a:buNone/>
            </a:pPr>
            <a:r>
              <a:rPr lang="en-US" sz="2400" dirty="0"/>
              <a:t>Since the last 5-Year Energy Plan:</a:t>
            </a:r>
          </a:p>
          <a:p>
            <a:r>
              <a:rPr lang="en-US" sz="2000" dirty="0"/>
              <a:t>Many examples of investments</a:t>
            </a:r>
          </a:p>
          <a:p>
            <a:r>
              <a:rPr lang="en-US" sz="2000" dirty="0"/>
              <a:t>Utility programs have expanded</a:t>
            </a:r>
          </a:p>
          <a:p>
            <a:endParaRPr lang="en-US" sz="2400" dirty="0"/>
          </a:p>
          <a:p>
            <a:pPr marL="0" indent="0">
              <a:buNone/>
            </a:pPr>
            <a:r>
              <a:rPr lang="en-US" sz="2400" dirty="0"/>
              <a:t>State actions from last 5-year energy plan:</a:t>
            </a:r>
          </a:p>
          <a:p>
            <a:r>
              <a:rPr lang="en-US" sz="2000" dirty="0"/>
              <a:t>Adoption of 2009 IECC and 2007 ASHRAE standards </a:t>
            </a:r>
          </a:p>
          <a:p>
            <a:r>
              <a:rPr lang="en-US" sz="2000" dirty="0"/>
              <a:t>Supported training on building codes</a:t>
            </a:r>
          </a:p>
          <a:p>
            <a:r>
              <a:rPr lang="en-US" sz="2000" dirty="0"/>
              <a:t>Continued support for audits and design via the IAC, MEP and PWI</a:t>
            </a:r>
          </a:p>
          <a:p>
            <a:r>
              <a:rPr lang="en-US" sz="2000" dirty="0"/>
              <a:t>Increased tracking of energy usage in government buildings</a:t>
            </a:r>
          </a:p>
          <a:p>
            <a:pPr lvl="1"/>
            <a:endParaRPr lang="en-US" sz="2000" dirty="0"/>
          </a:p>
        </p:txBody>
      </p:sp>
    </p:spTree>
    <p:extLst>
      <p:ext uri="{BB962C8B-B14F-4D97-AF65-F5344CB8AC3E}">
        <p14:creationId xmlns:p14="http://schemas.microsoft.com/office/powerpoint/2010/main" val="1500544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General Recommendations:</a:t>
            </a:r>
          </a:p>
        </p:txBody>
      </p:sp>
      <p:sp>
        <p:nvSpPr>
          <p:cNvPr id="3" name="Content Placeholder 2"/>
          <p:cNvSpPr>
            <a:spLocks noGrp="1"/>
          </p:cNvSpPr>
          <p:nvPr>
            <p:ph idx="1"/>
          </p:nvPr>
        </p:nvSpPr>
        <p:spPr/>
        <p:txBody>
          <a:bodyPr>
            <a:noAutofit/>
          </a:bodyPr>
          <a:lstStyle/>
          <a:p>
            <a:pPr marL="0" indent="0">
              <a:buNone/>
            </a:pPr>
            <a:r>
              <a:rPr lang="en-US" sz="2000" dirty="0"/>
              <a:t>1. </a:t>
            </a:r>
            <a:r>
              <a:rPr lang="en-US" sz="2400" dirty="0"/>
              <a:t>Elevate the profile of energy efficiency opportunities, and examples of successful investments, via educational programs in schools and via public forums. </a:t>
            </a:r>
          </a:p>
          <a:p>
            <a:r>
              <a:rPr lang="en-US" sz="2400" dirty="0"/>
              <a:t>Expected Results: Expanding this activity will promote use of the resource.</a:t>
            </a:r>
          </a:p>
          <a:p>
            <a:pPr marL="342900" lvl="1" indent="0">
              <a:buNone/>
            </a:pPr>
            <a:endParaRPr lang="en-US" dirty="0"/>
          </a:p>
          <a:p>
            <a:pPr marL="0" indent="0">
              <a:buNone/>
            </a:pPr>
            <a:r>
              <a:rPr lang="en-US" sz="2400" dirty="0"/>
              <a:t>2. Reissue State guidance on energy efficiency for State employees as an update to the 2008 Governor’s memos.</a:t>
            </a:r>
          </a:p>
          <a:p>
            <a:r>
              <a:rPr lang="en-US" sz="2400" dirty="0"/>
              <a:t>Expected Results: This action will show that the State is a champion for efficiency and induce public employees to become mindful of opportunities to use energy more efficiently.</a:t>
            </a:r>
          </a:p>
          <a:p>
            <a:pPr marL="0" indent="0">
              <a:buNone/>
            </a:pPr>
            <a:endParaRPr lang="en-US" sz="2400" dirty="0"/>
          </a:p>
          <a:p>
            <a:pPr marL="342900" lvl="1" indent="0">
              <a:buNone/>
            </a:pPr>
            <a:endParaRPr lang="en-US" dirty="0"/>
          </a:p>
          <a:p>
            <a:pPr marL="342900" lvl="1" indent="0">
              <a:buNone/>
            </a:pPr>
            <a:r>
              <a:rPr lang="en-US" dirty="0"/>
              <a:t> </a:t>
            </a:r>
          </a:p>
        </p:txBody>
      </p:sp>
    </p:spTree>
    <p:extLst>
      <p:ext uri="{BB962C8B-B14F-4D97-AF65-F5344CB8AC3E}">
        <p14:creationId xmlns:p14="http://schemas.microsoft.com/office/powerpoint/2010/main" val="19065535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Utility Recommendation 1:</a:t>
            </a:r>
          </a:p>
        </p:txBody>
      </p:sp>
      <p:sp>
        <p:nvSpPr>
          <p:cNvPr id="3" name="Content Placeholder 2"/>
          <p:cNvSpPr>
            <a:spLocks noGrp="1"/>
          </p:cNvSpPr>
          <p:nvPr>
            <p:ph idx="1"/>
          </p:nvPr>
        </p:nvSpPr>
        <p:spPr/>
        <p:txBody>
          <a:bodyPr/>
          <a:lstStyle/>
          <a:p>
            <a:r>
              <a:rPr lang="en-US" dirty="0"/>
              <a:t>Encourage and approve renewals of the utility programs, including multi-year plans for the programs to expand and innovate.</a:t>
            </a:r>
          </a:p>
          <a:p>
            <a:pPr marL="0" indent="0">
              <a:buNone/>
            </a:pPr>
            <a:r>
              <a:rPr lang="en-US" dirty="0"/>
              <a:t> </a:t>
            </a:r>
          </a:p>
          <a:p>
            <a:r>
              <a:rPr lang="en-US" dirty="0"/>
              <a:t>Expected Results: Increased demand for efficiency.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4714" y="4438982"/>
            <a:ext cx="2069592" cy="478536"/>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84972" y="4221950"/>
            <a:ext cx="2703576" cy="816864"/>
          </a:xfrm>
          <a:prstGeom prst="rect">
            <a:avLst/>
          </a:prstGeom>
        </p:spPr>
      </p:pic>
    </p:spTree>
    <p:extLst>
      <p:ext uri="{BB962C8B-B14F-4D97-AF65-F5344CB8AC3E}">
        <p14:creationId xmlns:p14="http://schemas.microsoft.com/office/powerpoint/2010/main" val="22331053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3951</TotalTime>
  <Words>1129</Words>
  <Application>Microsoft Office PowerPoint</Application>
  <PresentationFormat>On-screen Show (4:3)</PresentationFormat>
  <Paragraphs>110</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Renewable Energy and Energy Efficiency Policy: Options for West Virginia</vt:lpstr>
      <vt:lpstr>Status of Renewable Energy in West Virginia</vt:lpstr>
      <vt:lpstr>Status of Renewable Energy in West Virginia</vt:lpstr>
      <vt:lpstr>General Recommendations:</vt:lpstr>
      <vt:lpstr>Resource-Specific Recommendations:</vt:lpstr>
      <vt:lpstr>PowerPoint Presentation</vt:lpstr>
      <vt:lpstr>Status of Energy Efficiency in West Virginia</vt:lpstr>
      <vt:lpstr>General Recommendations:</vt:lpstr>
      <vt:lpstr>Utility Recommendation 1:</vt:lpstr>
      <vt:lpstr>Utility Recommendation 2:</vt:lpstr>
      <vt:lpstr>Sector Recommendation 1:</vt:lpstr>
      <vt:lpstr>Sector Recommendation 2:</vt:lpstr>
      <vt:lpstr>Sector Recommendation 3:</vt:lpstr>
      <vt:lpstr>Sector Recommendation 4:</vt:lpstr>
      <vt:lpstr>Sector Recommendation 5:</vt:lpstr>
      <vt:lpstr>Sector Recommendation 6:</vt:lpstr>
      <vt:lpstr>The End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Risch</dc:creator>
  <cp:lastModifiedBy>Risch, Christine M</cp:lastModifiedBy>
  <cp:revision>206</cp:revision>
  <dcterms:created xsi:type="dcterms:W3CDTF">2014-03-06T20:57:13Z</dcterms:created>
  <dcterms:modified xsi:type="dcterms:W3CDTF">2017-09-26T14:17:02Z</dcterms:modified>
</cp:coreProperties>
</file>