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6" r:id="rId2"/>
    <p:sldId id="335" r:id="rId3"/>
    <p:sldId id="336" r:id="rId4"/>
    <p:sldId id="359" r:id="rId5"/>
    <p:sldId id="393" r:id="rId6"/>
    <p:sldId id="341" r:id="rId7"/>
    <p:sldId id="342" r:id="rId8"/>
    <p:sldId id="343" r:id="rId9"/>
    <p:sldId id="354" r:id="rId10"/>
    <p:sldId id="347" r:id="rId11"/>
    <p:sldId id="344" r:id="rId12"/>
    <p:sldId id="394" r:id="rId13"/>
    <p:sldId id="348" r:id="rId14"/>
    <p:sldId id="350" r:id="rId15"/>
    <p:sldId id="395" r:id="rId16"/>
    <p:sldId id="309" r:id="rId17"/>
    <p:sldId id="396" r:id="rId18"/>
    <p:sldId id="325" r:id="rId19"/>
    <p:sldId id="315" r:id="rId20"/>
    <p:sldId id="352" r:id="rId21"/>
    <p:sldId id="323" r:id="rId22"/>
    <p:sldId id="337" r:id="rId23"/>
    <p:sldId id="355" r:id="rId24"/>
    <p:sldId id="358" r:id="rId25"/>
    <p:sldId id="397" r:id="rId26"/>
    <p:sldId id="398" r:id="rId27"/>
    <p:sldId id="399" r:id="rId28"/>
    <p:sldId id="400" r:id="rId29"/>
    <p:sldId id="308"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78" autoAdjust="0"/>
    <p:restoredTop sz="68850" autoAdjust="0"/>
  </p:normalViewPr>
  <p:slideViewPr>
    <p:cSldViewPr>
      <p:cViewPr varScale="1">
        <p:scale>
          <a:sx n="53" d="100"/>
          <a:sy n="53"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7" tIns="45713" rIns="91427" bIns="45713"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5138"/>
          </a:xfrm>
          <a:prstGeom prst="rect">
            <a:avLst/>
          </a:prstGeom>
        </p:spPr>
        <p:txBody>
          <a:bodyPr vert="horz" lIns="91427" tIns="45713" rIns="91427" bIns="45713" rtlCol="0"/>
          <a:lstStyle>
            <a:lvl1pPr algn="r">
              <a:defRPr sz="1200"/>
            </a:lvl1pPr>
          </a:lstStyle>
          <a:p>
            <a:fld id="{6EDB455A-38B2-49CF-9056-FDA73EB408C2}" type="datetimeFigureOut">
              <a:rPr lang="en-US" smtClean="0"/>
              <a:pPr/>
              <a:t>8/22/2012</a:t>
            </a:fld>
            <a:endParaRPr lang="en-US"/>
          </a:p>
        </p:txBody>
      </p:sp>
      <p:sp>
        <p:nvSpPr>
          <p:cNvPr id="4" name="Footer Placeholder 3"/>
          <p:cNvSpPr>
            <a:spLocks noGrp="1"/>
          </p:cNvSpPr>
          <p:nvPr>
            <p:ph type="ftr" sz="quarter" idx="2"/>
          </p:nvPr>
        </p:nvSpPr>
        <p:spPr>
          <a:xfrm>
            <a:off x="1" y="8829675"/>
            <a:ext cx="3038475" cy="465138"/>
          </a:xfrm>
          <a:prstGeom prst="rect">
            <a:avLst/>
          </a:prstGeom>
        </p:spPr>
        <p:txBody>
          <a:bodyPr vert="horz" lIns="91427" tIns="45713" rIns="91427" bIns="45713"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7" tIns="45713" rIns="91427" bIns="45713" rtlCol="0" anchor="b"/>
          <a:lstStyle>
            <a:lvl1pPr algn="r">
              <a:defRPr sz="1200"/>
            </a:lvl1pPr>
          </a:lstStyle>
          <a:p>
            <a:fld id="{BAF63B8D-69B0-4127-9B89-9EF7FB847EAB}" type="slidenum">
              <a:rPr lang="en-US" smtClean="0"/>
              <a:pPr/>
              <a:t>‹#›</a:t>
            </a:fld>
            <a:endParaRPr lang="en-US"/>
          </a:p>
        </p:txBody>
      </p:sp>
    </p:spTree>
    <p:extLst>
      <p:ext uri="{BB962C8B-B14F-4D97-AF65-F5344CB8AC3E}">
        <p14:creationId xmlns:p14="http://schemas.microsoft.com/office/powerpoint/2010/main" xmlns="" val="3459927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64" tIns="46582" rIns="93164" bIns="46582"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64" tIns="46582" rIns="93164" bIns="46582" rtlCol="0"/>
          <a:lstStyle>
            <a:lvl1pPr algn="r">
              <a:defRPr sz="1200"/>
            </a:lvl1pPr>
          </a:lstStyle>
          <a:p>
            <a:fld id="{30DFA936-3AC1-4C7D-8E70-DFBC29B87BC2}" type="datetimeFigureOut">
              <a:rPr lang="en-US" smtClean="0"/>
              <a:pPr/>
              <a:t>8/22/2012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4" tIns="46582" rIns="93164" bIns="46582"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64" tIns="46582" rIns="93164" bIns="4658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64" tIns="46582" rIns="93164" bIns="46582"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64" tIns="46582" rIns="93164" bIns="46582" rtlCol="0" anchor="b"/>
          <a:lstStyle>
            <a:lvl1pPr algn="r">
              <a:defRPr sz="1200"/>
            </a:lvl1pPr>
          </a:lstStyle>
          <a:p>
            <a:fld id="{D01A36D8-C052-4B35-909B-E635A6A56438}" type="slidenum">
              <a:rPr lang="en-US" smtClean="0"/>
              <a:pPr/>
              <a:t>‹#›</a:t>
            </a:fld>
            <a:endParaRPr lang="en-US"/>
          </a:p>
        </p:txBody>
      </p:sp>
    </p:spTree>
    <p:extLst>
      <p:ext uri="{BB962C8B-B14F-4D97-AF65-F5344CB8AC3E}">
        <p14:creationId xmlns:p14="http://schemas.microsoft.com/office/powerpoint/2010/main" xmlns="" val="37152906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eia.gov/electricity/monthly/epm_table_grapher.cfm?t=epmt_4_1_cont"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a:t>
            </a:fld>
            <a:endParaRPr lang="en-US"/>
          </a:p>
        </p:txBody>
      </p:sp>
    </p:spTree>
    <p:extLst>
      <p:ext uri="{BB962C8B-B14F-4D97-AF65-F5344CB8AC3E}">
        <p14:creationId xmlns:p14="http://schemas.microsoft.com/office/powerpoint/2010/main" xmlns="" val="23734610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10</a:t>
            </a:fld>
            <a:endParaRPr lang="en-US"/>
          </a:p>
        </p:txBody>
      </p:sp>
    </p:spTree>
    <p:extLst>
      <p:ext uri="{BB962C8B-B14F-4D97-AF65-F5344CB8AC3E}">
        <p14:creationId xmlns:p14="http://schemas.microsoft.com/office/powerpoint/2010/main" xmlns="" val="2733662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consensus coal forecast calls for production in West Virginia to fall from 134.6 million tons in 2011 to 130.5 million tons in 2012. This reflects the weak start to the year, as well as medium and long-run factors contributing to lower production levels. The consensus forecast then calls for state coal production to decline rapidly through 2020. Indeed, production is forecast to fall to 96.0 million tons by 2020, a decline of 28.7 percent during the nine year period. Thereafter, coal production stabilizes and eventually rises to 99.2 million tons by 2030, as natural gas prices gradually increase.</a:t>
            </a:r>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11</a:t>
            </a:fld>
            <a:endParaRPr lang="en-US"/>
          </a:p>
        </p:txBody>
      </p:sp>
    </p:spTree>
    <p:extLst>
      <p:ext uri="{BB962C8B-B14F-4D97-AF65-F5344CB8AC3E}">
        <p14:creationId xmlns:p14="http://schemas.microsoft.com/office/powerpoint/2010/main" xmlns="" val="2870980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sz="1200" kern="1200" dirty="0" smtClean="0">
                <a:solidFill>
                  <a:schemeClr val="tx1"/>
                </a:solidFill>
                <a:effectLst/>
                <a:latin typeface="+mn-lt"/>
                <a:ea typeface="+mn-ea"/>
                <a:cs typeface="+mn-cs"/>
              </a:rPr>
              <a:t>The future prospects for additional power projects using waste coal and gob is problematic given the capital cost of these plants and their ability to compete in both capacity and power markets.</a:t>
            </a:r>
          </a:p>
          <a:p>
            <a:pPr marL="228600" indent="-228600">
              <a:buAutoNum type="arabicPeriod"/>
            </a:pPr>
            <a:r>
              <a:rPr lang="en-US" sz="1200" kern="1200" dirty="0" smtClean="0">
                <a:solidFill>
                  <a:schemeClr val="tx1"/>
                </a:solidFill>
                <a:effectLst/>
                <a:latin typeface="+mn-lt"/>
                <a:ea typeface="+mn-ea"/>
                <a:cs typeface="+mn-cs"/>
              </a:rPr>
              <a:t>Coalbed</a:t>
            </a:r>
            <a:r>
              <a:rPr lang="en-US" sz="1200" kern="1200" baseline="0" dirty="0" smtClean="0">
                <a:solidFill>
                  <a:schemeClr val="tx1"/>
                </a:solidFill>
                <a:effectLst/>
                <a:latin typeface="+mn-lt"/>
                <a:ea typeface="+mn-ea"/>
                <a:cs typeface="+mn-cs"/>
              </a:rPr>
              <a:t> methane-</a:t>
            </a:r>
            <a:r>
              <a:rPr lang="en-US" sz="1200" kern="1200" dirty="0" smtClean="0">
                <a:solidFill>
                  <a:schemeClr val="tx1"/>
                </a:solidFill>
                <a:effectLst/>
                <a:latin typeface="+mn-lt"/>
                <a:ea typeface="+mn-ea"/>
                <a:cs typeface="+mn-cs"/>
              </a:rPr>
              <a:t>Within West Virginia CBM wells are concentrated in Monongalia, Marion, Wetzel, Marshall, McDowell, Logan, Wyoming, Raleigh, and Boone counties. West Virginia CBM production was 28 billion cubic feet in 2008 and 31 billion cubic feet in 2009.</a:t>
            </a:r>
          </a:p>
          <a:p>
            <a:pPr marL="228600" indent="-228600">
              <a:buAutoNum type="arabicPeriod"/>
            </a:pPr>
            <a:r>
              <a:rPr lang="en-US" sz="1200" kern="1200" dirty="0" smtClean="0">
                <a:solidFill>
                  <a:schemeClr val="tx1"/>
                </a:solidFill>
                <a:effectLst/>
                <a:latin typeface="+mn-lt"/>
                <a:ea typeface="+mn-ea"/>
                <a:cs typeface="+mn-cs"/>
              </a:rPr>
              <a:t>Coal</a:t>
            </a:r>
            <a:r>
              <a:rPr lang="en-US" sz="1200" kern="1200" baseline="0" dirty="0" smtClean="0">
                <a:solidFill>
                  <a:schemeClr val="tx1"/>
                </a:solidFill>
                <a:effectLst/>
                <a:latin typeface="+mn-lt"/>
                <a:ea typeface="+mn-ea"/>
                <a:cs typeface="+mn-cs"/>
              </a:rPr>
              <a:t> to liquids-</a:t>
            </a:r>
            <a:r>
              <a:rPr lang="en-US" sz="1200" kern="1200" baseline="0" dirty="0" err="1" smtClean="0">
                <a:solidFill>
                  <a:schemeClr val="tx1"/>
                </a:solidFill>
                <a:effectLst/>
                <a:latin typeface="+mn-lt"/>
                <a:ea typeface="+mn-ea"/>
                <a:cs typeface="+mn-cs"/>
              </a:rPr>
              <a:t>TransGas</a:t>
            </a:r>
            <a:r>
              <a:rPr lang="en-US" sz="1200" kern="1200" baseline="0" dirty="0" smtClean="0">
                <a:solidFill>
                  <a:schemeClr val="tx1"/>
                </a:solidFill>
                <a:effectLst/>
                <a:latin typeface="+mn-lt"/>
                <a:ea typeface="+mn-ea"/>
                <a:cs typeface="+mn-cs"/>
              </a:rPr>
              <a:t>-convert coal into 18,000 barrels per day of premium grade gasoline.</a:t>
            </a:r>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12</a:t>
            </a:fld>
            <a:endParaRPr lang="en-US"/>
          </a:p>
        </p:txBody>
      </p:sp>
    </p:spTree>
    <p:extLst>
      <p:ext uri="{BB962C8B-B14F-4D97-AF65-F5344CB8AC3E}">
        <p14:creationId xmlns:p14="http://schemas.microsoft.com/office/powerpoint/2010/main" xmlns="" val="32252136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Economic Impact of the Natural Gas Industry and the Marcellus Shale Development in West Virginia in 2009</a:t>
            </a:r>
          </a:p>
          <a:p>
            <a:r>
              <a:rPr lang="en-US" sz="1200" b="0" i="0" u="none" strike="noStrike" kern="1200" baseline="0" dirty="0" smtClean="0">
                <a:solidFill>
                  <a:schemeClr val="tx1"/>
                </a:solidFill>
                <a:latin typeface="+mn-lt"/>
                <a:ea typeface="+mn-ea"/>
                <a:cs typeface="+mn-cs"/>
              </a:rPr>
              <a:t>In 2009 the oil and natural gas industry in West Virginia employed 9,869 individuals and paid over $551.9 million in wages. The economic activities of the industry in 2009 generated a business volume impact of over $12 billion in the state’s economy and created approximately 24,400 jobs. The economic impact of the Marcellus Shale development in the state in 2009 was calculated to be $2.35 billion of business volume and accounted for the generation of 7,600 jobs</a:t>
            </a:r>
          </a:p>
          <a:p>
            <a:r>
              <a:rPr lang="en-US" sz="1200" b="0" i="0" u="none" strike="noStrike" kern="1200" baseline="0" dirty="0" smtClean="0">
                <a:solidFill>
                  <a:schemeClr val="tx1"/>
                </a:solidFill>
                <a:latin typeface="+mn-lt"/>
                <a:ea typeface="+mn-ea"/>
                <a:cs typeface="+mn-cs"/>
              </a:rPr>
              <a:t>Study also project economic impacts associated with 0, 10 and 20 percent increases in permitting.</a:t>
            </a:r>
            <a:endParaRPr lang="en-US" b="0"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13</a:t>
            </a:fld>
            <a:endParaRPr lang="en-US"/>
          </a:p>
        </p:txBody>
      </p:sp>
    </p:spTree>
    <p:extLst>
      <p:ext uri="{BB962C8B-B14F-4D97-AF65-F5344CB8AC3E}">
        <p14:creationId xmlns:p14="http://schemas.microsoft.com/office/powerpoint/2010/main" xmlns="" val="34127269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have been 157 applications for horizontal wells, year to date. So that is on pace for about 300.2011 – about 520. 2010 – about 420.</a:t>
            </a: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14</a:t>
            </a:fld>
            <a:endParaRPr lang="en-US"/>
          </a:p>
        </p:txBody>
      </p:sp>
    </p:spTree>
    <p:extLst>
      <p:ext uri="{BB962C8B-B14F-4D97-AF65-F5344CB8AC3E}">
        <p14:creationId xmlns:p14="http://schemas.microsoft.com/office/powerpoint/2010/main" xmlns="" val="34426653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Analyze the feasibility of converting ethane to ethylene in West Virginia including available sites for ethane crackers.</a:t>
            </a:r>
          </a:p>
          <a:p>
            <a:pPr lvl="0"/>
            <a:r>
              <a:rPr lang="en-US" sz="1200" kern="1200" dirty="0" smtClean="0">
                <a:solidFill>
                  <a:schemeClr val="tx1"/>
                </a:solidFill>
                <a:effectLst/>
                <a:latin typeface="+mn-lt"/>
                <a:ea typeface="+mn-ea"/>
                <a:cs typeface="+mn-cs"/>
              </a:rPr>
              <a:t>1. Locate and analyze existing infrastructure including pipelines and storage facilities.</a:t>
            </a:r>
          </a:p>
          <a:p>
            <a:pPr lvl="0"/>
            <a:r>
              <a:rPr lang="en-US" sz="1200" kern="1200" dirty="0" smtClean="0">
                <a:solidFill>
                  <a:schemeClr val="tx1"/>
                </a:solidFill>
                <a:effectLst/>
                <a:latin typeface="+mn-lt"/>
                <a:ea typeface="+mn-ea"/>
                <a:cs typeface="+mn-cs"/>
              </a:rPr>
              <a:t>2. Identify potential companies specializing in the construction and operation of ethane crackers.</a:t>
            </a:r>
          </a:p>
          <a:p>
            <a:pPr lvl="0"/>
            <a:r>
              <a:rPr lang="en-US" sz="1200" kern="1200" dirty="0" smtClean="0">
                <a:solidFill>
                  <a:schemeClr val="tx1"/>
                </a:solidFill>
                <a:effectLst/>
                <a:latin typeface="+mn-lt"/>
                <a:ea typeface="+mn-ea"/>
                <a:cs typeface="+mn-cs"/>
              </a:rPr>
              <a:t>3. Identify companies with capital and other resources to invest in the natural gas, ethane conversion and revitalization of the state’s chemical and manufacturing industries.</a:t>
            </a:r>
          </a:p>
          <a:p>
            <a:pPr lvl="0"/>
            <a:r>
              <a:rPr lang="en-US" sz="1200" kern="1200" dirty="0" smtClean="0">
                <a:solidFill>
                  <a:schemeClr val="tx1"/>
                </a:solidFill>
                <a:effectLst/>
                <a:latin typeface="+mn-lt"/>
                <a:ea typeface="+mn-ea"/>
                <a:cs typeface="+mn-cs"/>
              </a:rPr>
              <a:t>4. Formulate a comprehensive Marcellus to Manufacturing Action Plan.</a:t>
            </a:r>
          </a:p>
          <a:p>
            <a:r>
              <a:rPr lang="en-US" sz="1200" kern="1200" dirty="0" smtClean="0">
                <a:solidFill>
                  <a:schemeClr val="tx1"/>
                </a:solidFill>
                <a:effectLst/>
                <a:latin typeface="+mn-lt"/>
                <a:ea typeface="+mn-ea"/>
                <a:cs typeface="+mn-cs"/>
              </a:rPr>
              <a:t>5. One outcome was the passage of HB 4086 during the 2012 Session that was signed into law by Governor Tomblin. This bill provided a reduction in personal property taxes for a company that invests at lead $2 billion in building an ethane cracker in West Virginia.</a:t>
            </a:r>
          </a:p>
          <a:p>
            <a:r>
              <a:rPr lang="en-US" sz="1200" kern="1200" dirty="0" smtClean="0">
                <a:solidFill>
                  <a:schemeClr val="tx1"/>
                </a:solidFill>
                <a:effectLst/>
                <a:latin typeface="+mn-lt"/>
                <a:ea typeface="+mn-ea"/>
                <a:cs typeface="+mn-cs"/>
              </a:rPr>
              <a:t>6.</a:t>
            </a:r>
            <a:r>
              <a:rPr lang="en-US" sz="1200" kern="1200" baseline="0" dirty="0" smtClean="0">
                <a:solidFill>
                  <a:schemeClr val="tx1"/>
                </a:solidFill>
                <a:effectLst/>
                <a:latin typeface="+mn-lt"/>
                <a:ea typeface="+mn-ea"/>
                <a:cs typeface="+mn-cs"/>
              </a:rPr>
              <a:t> Transition to Electricity Generation but briefly mention nuclear and hydrogen</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15</a:t>
            </a:fld>
            <a:endParaRPr lang="en-US"/>
          </a:p>
        </p:txBody>
      </p:sp>
    </p:spTree>
    <p:extLst>
      <p:ext uri="{BB962C8B-B14F-4D97-AF65-F5344CB8AC3E}">
        <p14:creationId xmlns:p14="http://schemas.microsoft.com/office/powerpoint/2010/main" xmlns="" val="2826787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16</a:t>
            </a:fld>
            <a:endParaRPr lang="en-US"/>
          </a:p>
        </p:txBody>
      </p:sp>
    </p:spTree>
    <p:extLst>
      <p:ext uri="{BB962C8B-B14F-4D97-AF65-F5344CB8AC3E}">
        <p14:creationId xmlns:p14="http://schemas.microsoft.com/office/powerpoint/2010/main" xmlns="" val="9761444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17</a:t>
            </a:fld>
            <a:endParaRPr lang="en-US"/>
          </a:p>
        </p:txBody>
      </p:sp>
    </p:spTree>
    <p:extLst>
      <p:ext uri="{BB962C8B-B14F-4D97-AF65-F5344CB8AC3E}">
        <p14:creationId xmlns:p14="http://schemas.microsoft.com/office/powerpoint/2010/main" xmlns="" val="8654826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18</a:t>
            </a:fld>
            <a:endParaRPr lang="en-US"/>
          </a:p>
        </p:txBody>
      </p:sp>
    </p:spTree>
    <p:extLst>
      <p:ext uri="{BB962C8B-B14F-4D97-AF65-F5344CB8AC3E}">
        <p14:creationId xmlns:p14="http://schemas.microsoft.com/office/powerpoint/2010/main" xmlns="" val="21633199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Generation from natural gas-fired plants is virtually equal to generation from coal-fired plants, with each fuel providing 32% of total generation. In April 2012, preliminary data show net electric generation from natural gas was 95.9 million MWH with</a:t>
            </a:r>
            <a:r>
              <a:rPr lang="en-US" baseline="0" dirty="0" smtClean="0"/>
              <a:t> coal at</a:t>
            </a:r>
            <a:r>
              <a:rPr lang="en-US" dirty="0" smtClean="0"/>
              <a:t> at 96.0 MWH.</a:t>
            </a:r>
          </a:p>
          <a:p>
            <a:r>
              <a:rPr lang="en-US" dirty="0" smtClean="0"/>
              <a:t>AEP eastern</a:t>
            </a:r>
            <a:r>
              <a:rPr lang="en-US" baseline="0" dirty="0" smtClean="0"/>
              <a:t> coal plants rate at 47 % of capacity in 2012Q1 compared to 61% in 2011Q1.</a:t>
            </a:r>
            <a:endParaRPr lang="en-US" dirty="0" smtClean="0"/>
          </a:p>
          <a:p>
            <a:r>
              <a:rPr lang="en-US" dirty="0" smtClean="0"/>
              <a:t>Also in April, natural gas prices as delivered to power plants were at a </a:t>
            </a:r>
            <a:r>
              <a:rPr lang="en-US" dirty="0" smtClean="0">
                <a:hlinkClick r:id="rId3"/>
              </a:rPr>
              <a:t>ten-year low</a:t>
            </a:r>
            <a:r>
              <a:rPr lang="en-US" dirty="0" smtClean="0"/>
              <a:t>. </a:t>
            </a:r>
          </a:p>
          <a:p>
            <a:r>
              <a:rPr lang="en-US" dirty="0" smtClean="0"/>
              <a:t>EIA 10% increase in delivered fuel price of coal to natural gas leads to a 1.4%</a:t>
            </a:r>
            <a:r>
              <a:rPr lang="en-US" baseline="0" dirty="0" smtClean="0"/>
              <a:t> in use of natural gas relative to coal.</a:t>
            </a:r>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19</a:t>
            </a:fld>
            <a:endParaRPr lang="en-US"/>
          </a:p>
        </p:txBody>
      </p:sp>
    </p:spTree>
    <p:extLst>
      <p:ext uri="{BB962C8B-B14F-4D97-AF65-F5344CB8AC3E}">
        <p14:creationId xmlns:p14="http://schemas.microsoft.com/office/powerpoint/2010/main" xmlns="" val="3169930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Act calls for </a:t>
            </a:r>
            <a:r>
              <a:rPr lang="en-US" sz="1200" kern="1200" dirty="0" smtClean="0">
                <a:solidFill>
                  <a:schemeClr val="tx1"/>
                </a:solidFill>
                <a:effectLst/>
                <a:latin typeface="+mn-lt"/>
                <a:ea typeface="+mn-ea"/>
                <a:cs typeface="+mn-cs"/>
              </a:rPr>
              <a:t>“… developing energy policies emphasizing the increased efficiency of energy use, the increased development and production of new and existing domestic energy sources, the increased awareness of energy use on the environment and the economy, dependable, efficient and economical statewide energy systems capable of supporting the needs of the state, increased energy self-sufficiency where the ratio of indigenous to imported energy use is increased, reduce the ratio energy consumption to economic activity and maintain low-cost energy. The energy policies and development plans shall also provide direction for the private sector.”</a:t>
            </a:r>
          </a:p>
          <a:p>
            <a:r>
              <a:rPr lang="en-US" sz="1200" kern="1200" dirty="0" smtClean="0">
                <a:solidFill>
                  <a:schemeClr val="tx1"/>
                </a:solidFill>
                <a:effectLst/>
                <a:latin typeface="+mn-lt"/>
                <a:ea typeface="+mn-ea"/>
                <a:cs typeface="+mn-cs"/>
              </a:rPr>
              <a:t>Each opportunity discussion will include the following:</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Overview of the resource availably with a brief discussion of environmental impacts and technology requirements for development</a:t>
            </a:r>
          </a:p>
          <a:p>
            <a:pPr lvl="0"/>
            <a:r>
              <a:rPr lang="en-US" sz="1200" kern="1200" dirty="0" smtClean="0">
                <a:solidFill>
                  <a:schemeClr val="tx1"/>
                </a:solidFill>
                <a:effectLst/>
                <a:latin typeface="+mn-lt"/>
                <a:ea typeface="+mn-ea"/>
                <a:cs typeface="+mn-cs"/>
              </a:rPr>
              <a:t>Potential displacement (BTU equivalent) of imported oil where possible</a:t>
            </a:r>
          </a:p>
          <a:p>
            <a:pPr lvl="0"/>
            <a:r>
              <a:rPr lang="en-US" sz="1200" kern="1200" dirty="0" smtClean="0">
                <a:solidFill>
                  <a:schemeClr val="tx1"/>
                </a:solidFill>
                <a:effectLst/>
                <a:latin typeface="+mn-lt"/>
                <a:ea typeface="+mn-ea"/>
                <a:cs typeface="+mn-cs"/>
              </a:rPr>
              <a:t>Short term (less than 5 year) development goals and achievable action items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Achievable action items will be developed in collaboration with the Division of Energy.</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2</a:t>
            </a:fld>
            <a:endParaRPr lang="en-US"/>
          </a:p>
        </p:txBody>
      </p:sp>
    </p:spTree>
    <p:extLst>
      <p:ext uri="{BB962C8B-B14F-4D97-AF65-F5344CB8AC3E}">
        <p14:creationId xmlns:p14="http://schemas.microsoft.com/office/powerpoint/2010/main" xmlns="" val="14472944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MATS-</a:t>
            </a:r>
            <a:r>
              <a:rPr lang="en-US" baseline="0" dirty="0" smtClean="0"/>
              <a:t>Limits emissions of mercury, arsenic and other purported toxic substances from new and existing power plants.</a:t>
            </a:r>
          </a:p>
          <a:p>
            <a:endParaRPr lang="en-US" baseline="0" dirty="0" smtClean="0"/>
          </a:p>
          <a:p>
            <a:r>
              <a:rPr lang="en-US" baseline="0" dirty="0" smtClean="0"/>
              <a:t>These rules could lead to significant reductions in coal-fired generation and may lead to </a:t>
            </a:r>
            <a:r>
              <a:rPr lang="en-US" baseline="0" dirty="0" err="1" smtClean="0"/>
              <a:t>ireduced</a:t>
            </a:r>
            <a:r>
              <a:rPr lang="en-US" baseline="0" dirty="0" smtClean="0"/>
              <a:t> reliability issues.</a:t>
            </a:r>
            <a:endParaRPr lang="en-US" dirty="0" smtClean="0"/>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20</a:t>
            </a:fld>
            <a:endParaRPr lang="en-US"/>
          </a:p>
        </p:txBody>
      </p:sp>
    </p:spTree>
    <p:extLst>
      <p:ext uri="{BB962C8B-B14F-4D97-AF65-F5344CB8AC3E}">
        <p14:creationId xmlns:p14="http://schemas.microsoft.com/office/powerpoint/2010/main" xmlns="" val="2303232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Big Sandy conversion</a:t>
            </a:r>
            <a:r>
              <a:rPr lang="en-US" baseline="0" dirty="0" smtClean="0"/>
              <a:t> to natural gas could result in one millions less of WV coal delivered and burned at the plant.</a:t>
            </a:r>
          </a:p>
          <a:p>
            <a:endParaRPr lang="en-US" baseline="0" dirty="0" smtClean="0"/>
          </a:p>
          <a:p>
            <a:r>
              <a:rPr lang="en-US" baseline="0" dirty="0" smtClean="0"/>
              <a:t>AEP will retire more than 4,600 MW of coal-fueled generation.</a:t>
            </a:r>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21</a:t>
            </a:fld>
            <a:endParaRPr lang="en-US"/>
          </a:p>
        </p:txBody>
      </p:sp>
    </p:spTree>
    <p:extLst>
      <p:ext uri="{BB962C8B-B14F-4D97-AF65-F5344CB8AC3E}">
        <p14:creationId xmlns:p14="http://schemas.microsoft.com/office/powerpoint/2010/main" xmlns="" val="16512927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22</a:t>
            </a:fld>
            <a:endParaRPr lang="en-US"/>
          </a:p>
        </p:txBody>
      </p:sp>
    </p:spTree>
    <p:extLst>
      <p:ext uri="{BB962C8B-B14F-4D97-AF65-F5344CB8AC3E}">
        <p14:creationId xmlns:p14="http://schemas.microsoft.com/office/powerpoint/2010/main" xmlns="" val="265790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23</a:t>
            </a:fld>
            <a:endParaRPr lang="en-US"/>
          </a:p>
        </p:txBody>
      </p:sp>
    </p:spTree>
    <p:extLst>
      <p:ext uri="{BB962C8B-B14F-4D97-AF65-F5344CB8AC3E}">
        <p14:creationId xmlns:p14="http://schemas.microsoft.com/office/powerpoint/2010/main" xmlns="" val="3538058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Transmission monitoring on real time basis</a:t>
            </a:r>
          </a:p>
          <a:p>
            <a:r>
              <a:rPr lang="en-US" dirty="0" smtClean="0"/>
              <a:t>Long-term transmission planning and approvals</a:t>
            </a:r>
          </a:p>
          <a:p>
            <a:r>
              <a:rPr lang="en-US" dirty="0" smtClean="0"/>
              <a:t>As of April 2012 generation owners in PJM announced plans to retire 14,000 MW of generation through end of 2015</a:t>
            </a:r>
          </a:p>
          <a:p>
            <a:r>
              <a:rPr lang="en-US" dirty="0" smtClean="0"/>
              <a:t>PJM approval in April of $2 billion in electric transmission upgrades to insure reliability</a:t>
            </a: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24</a:t>
            </a:fld>
            <a:endParaRPr lang="en-US"/>
          </a:p>
        </p:txBody>
      </p:sp>
    </p:spTree>
    <p:extLst>
      <p:ext uri="{BB962C8B-B14F-4D97-AF65-F5344CB8AC3E}">
        <p14:creationId xmlns:p14="http://schemas.microsoft.com/office/powerpoint/2010/main" xmlns="" val="4439022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25</a:t>
            </a:fld>
            <a:endParaRPr lang="en-US"/>
          </a:p>
        </p:txBody>
      </p:sp>
    </p:spTree>
    <p:extLst>
      <p:ext uri="{BB962C8B-B14F-4D97-AF65-F5344CB8AC3E}">
        <p14:creationId xmlns:p14="http://schemas.microsoft.com/office/powerpoint/2010/main" xmlns="" val="30350718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26</a:t>
            </a:fld>
            <a:endParaRPr lang="en-US"/>
          </a:p>
        </p:txBody>
      </p:sp>
    </p:spTree>
    <p:extLst>
      <p:ext uri="{BB962C8B-B14F-4D97-AF65-F5344CB8AC3E}">
        <p14:creationId xmlns:p14="http://schemas.microsoft.com/office/powerpoint/2010/main" xmlns="" val="21975424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27</a:t>
            </a:fld>
            <a:endParaRPr lang="en-US"/>
          </a:p>
        </p:txBody>
      </p:sp>
    </p:spTree>
    <p:extLst>
      <p:ext uri="{BB962C8B-B14F-4D97-AF65-F5344CB8AC3E}">
        <p14:creationId xmlns:p14="http://schemas.microsoft.com/office/powerpoint/2010/main" xmlns="" val="312765912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28</a:t>
            </a:fld>
            <a:endParaRPr lang="en-US"/>
          </a:p>
        </p:txBody>
      </p:sp>
    </p:spTree>
    <p:extLst>
      <p:ext uri="{BB962C8B-B14F-4D97-AF65-F5344CB8AC3E}">
        <p14:creationId xmlns:p14="http://schemas.microsoft.com/office/powerpoint/2010/main" xmlns="" val="3327579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29</a:t>
            </a:fld>
            <a:endParaRPr lang="en-US"/>
          </a:p>
        </p:txBody>
      </p:sp>
    </p:spTree>
    <p:extLst>
      <p:ext uri="{BB962C8B-B14F-4D97-AF65-F5344CB8AC3E}">
        <p14:creationId xmlns:p14="http://schemas.microsoft.com/office/powerpoint/2010/main" xmlns="" val="2077709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3</a:t>
            </a:fld>
            <a:endParaRPr lang="en-US"/>
          </a:p>
        </p:txBody>
      </p:sp>
    </p:spTree>
    <p:extLst>
      <p:ext uri="{BB962C8B-B14F-4D97-AF65-F5344CB8AC3E}">
        <p14:creationId xmlns:p14="http://schemas.microsoft.com/office/powerpoint/2010/main" xmlns="" val="369597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01A36D8-C052-4B35-909B-E635A6A56438}" type="slidenum">
              <a:rPr lang="en-US" smtClean="0"/>
              <a:pPr/>
              <a:t>4</a:t>
            </a:fld>
            <a:endParaRPr lang="en-US"/>
          </a:p>
        </p:txBody>
      </p:sp>
    </p:spTree>
    <p:extLst>
      <p:ext uri="{BB962C8B-B14F-4D97-AF65-F5344CB8AC3E}">
        <p14:creationId xmlns:p14="http://schemas.microsoft.com/office/powerpoint/2010/main" xmlns="" val="41877200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Turning</a:t>
            </a:r>
            <a:r>
              <a:rPr lang="en-US" baseline="0" dirty="0" smtClean="0"/>
              <a:t> now to coal.</a:t>
            </a:r>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5</a:t>
            </a:fld>
            <a:endParaRPr lang="en-US"/>
          </a:p>
        </p:txBody>
      </p:sp>
    </p:spTree>
    <p:extLst>
      <p:ext uri="{BB962C8B-B14F-4D97-AF65-F5344CB8AC3E}">
        <p14:creationId xmlns:p14="http://schemas.microsoft.com/office/powerpoint/2010/main" xmlns="" val="2002401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constant decline in state production of coal during this period was likely related to a number of factors, including the Great Recession and the lost production due to the Upper Big Branch mine explosion.  In addition, the decrease in production is related to rising costs due to increasingly challenging geologic conditions and new safety regulations, a shortage of skilled workers, and increased scrutiny of surface mining permits.  Rising world demand for coal likely softened the blow of these factors.</a:t>
            </a: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6</a:t>
            </a:fld>
            <a:endParaRPr lang="en-US"/>
          </a:p>
        </p:txBody>
      </p:sp>
    </p:spTree>
    <p:extLst>
      <p:ext uri="{BB962C8B-B14F-4D97-AF65-F5344CB8AC3E}">
        <p14:creationId xmlns:p14="http://schemas.microsoft.com/office/powerpoint/2010/main" xmlns="" val="3107593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7</a:t>
            </a:fld>
            <a:endParaRPr lang="en-US"/>
          </a:p>
        </p:txBody>
      </p:sp>
    </p:spTree>
    <p:extLst>
      <p:ext uri="{BB962C8B-B14F-4D97-AF65-F5344CB8AC3E}">
        <p14:creationId xmlns:p14="http://schemas.microsoft.com/office/powerpoint/2010/main" xmlns="" val="3987114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8</a:t>
            </a:fld>
            <a:endParaRPr lang="en-US"/>
          </a:p>
        </p:txBody>
      </p:sp>
    </p:spTree>
    <p:extLst>
      <p:ext uri="{BB962C8B-B14F-4D97-AF65-F5344CB8AC3E}">
        <p14:creationId xmlns:p14="http://schemas.microsoft.com/office/powerpoint/2010/main" xmlns="" val="3093639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West Virginia Coal Economy 2008 </a:t>
            </a:r>
            <a:r>
              <a:rPr lang="en-US" sz="1200" b="0" i="0" u="none" strike="noStrike" kern="1200" baseline="0" dirty="0" smtClean="0">
                <a:solidFill>
                  <a:schemeClr val="tx1"/>
                </a:solidFill>
                <a:latin typeface="+mn-lt"/>
                <a:ea typeface="+mn-ea"/>
                <a:cs typeface="+mn-cs"/>
              </a:rPr>
              <a:t>production of approximately 158 million short tons of coal. </a:t>
            </a:r>
          </a:p>
          <a:p>
            <a:r>
              <a:rPr lang="en-US" sz="1200" b="0" i="0" u="none" strike="noStrike" kern="1200" baseline="0" dirty="0" smtClean="0">
                <a:solidFill>
                  <a:schemeClr val="tx1"/>
                </a:solidFill>
                <a:latin typeface="+mn-lt"/>
                <a:ea typeface="+mn-ea"/>
                <a:cs typeface="+mn-cs"/>
              </a:rPr>
              <a:t>• employment of 20,454 individuals. • payment of $ 1.5 billion in wages. </a:t>
            </a:r>
          </a:p>
          <a:p>
            <a:r>
              <a:rPr lang="en-US" sz="1200" b="0" i="0" u="none" strike="noStrike" kern="1200" baseline="0" dirty="0" smtClean="0">
                <a:solidFill>
                  <a:schemeClr val="tx1"/>
                </a:solidFill>
                <a:latin typeface="+mn-lt"/>
                <a:ea typeface="+mn-ea"/>
                <a:cs typeface="+mn-cs"/>
              </a:rPr>
              <a:t>• payment of $676.2 million in taxes to the state in the form of property, severance, worker’s compensation, corporate net income, special reclamation, sales and use, coal resource transportation road fund, and personal income taxes. </a:t>
            </a:r>
          </a:p>
          <a:p>
            <a:r>
              <a:rPr lang="en-US" sz="1200" b="0" i="0" u="none" strike="noStrike" kern="1200" baseline="0" dirty="0" smtClean="0">
                <a:solidFill>
                  <a:schemeClr val="tx1"/>
                </a:solidFill>
                <a:latin typeface="+mn-lt"/>
                <a:ea typeface="+mn-ea"/>
                <a:cs typeface="+mn-cs"/>
              </a:rPr>
              <a:t>Electric utility, transportation and various impacts lead to totals:</a:t>
            </a:r>
          </a:p>
          <a:p>
            <a:r>
              <a:rPr lang="en-US" sz="1200" b="0" i="0" u="none" strike="noStrike" kern="1200" baseline="0" dirty="0" smtClean="0">
                <a:solidFill>
                  <a:schemeClr val="tx1"/>
                </a:solidFill>
                <a:latin typeface="+mn-lt"/>
                <a:ea typeface="+mn-ea"/>
                <a:cs typeface="+mn-cs"/>
              </a:rPr>
              <a:t>jobs created was over 63,000. </a:t>
            </a:r>
          </a:p>
          <a:p>
            <a:r>
              <a:rPr lang="en-US" sz="1200" b="0" i="0" u="none" strike="noStrike" kern="1200" baseline="0" dirty="0" smtClean="0">
                <a:solidFill>
                  <a:schemeClr val="tx1"/>
                </a:solidFill>
                <a:latin typeface="+mn-lt"/>
                <a:ea typeface="+mn-ea"/>
                <a:cs typeface="+mn-cs"/>
              </a:rPr>
              <a:t>• Total business volume generated was $25.53billion. </a:t>
            </a:r>
          </a:p>
          <a:p>
            <a:r>
              <a:rPr lang="en-US" sz="1200" b="0" i="0" u="none" strike="noStrike" kern="1200" baseline="0" dirty="0" smtClean="0">
                <a:solidFill>
                  <a:schemeClr val="tx1"/>
                </a:solidFill>
                <a:latin typeface="+mn-lt"/>
                <a:ea typeface="+mn-ea"/>
                <a:cs typeface="+mn-cs"/>
              </a:rPr>
              <a:t>• Total employee compensation was nearly $3.6 billion. </a:t>
            </a:r>
          </a:p>
          <a:p>
            <a:r>
              <a:rPr lang="en-US" sz="1200" b="0" i="0" u="none" strike="noStrike" kern="1200" baseline="0" dirty="0" smtClean="0">
                <a:solidFill>
                  <a:schemeClr val="tx1"/>
                </a:solidFill>
                <a:latin typeface="+mn-lt"/>
                <a:ea typeface="+mn-ea"/>
                <a:cs typeface="+mn-cs"/>
              </a:rPr>
              <a:t>• Total value added was $7.6 billion </a:t>
            </a:r>
          </a:p>
          <a:p>
            <a:r>
              <a:rPr lang="en-US" sz="1200" b="0" i="0" u="none" strike="noStrike" kern="1200" baseline="0" dirty="0" smtClean="0">
                <a:solidFill>
                  <a:schemeClr val="tx1"/>
                </a:solidFill>
                <a:latin typeface="+mn-lt"/>
                <a:ea typeface="+mn-ea"/>
                <a:cs typeface="+mn-cs"/>
              </a:rPr>
              <a:t>Besides the economic impacts of the coal operators, the coal </a:t>
            </a:r>
          </a:p>
          <a:p>
            <a:endParaRPr lang="en-US" sz="1200" b="0" i="0" u="none" strike="noStrike"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01A36D8-C052-4B35-909B-E635A6A56438}" type="slidenum">
              <a:rPr lang="en-US" smtClean="0"/>
              <a:pPr/>
              <a:t>9</a:t>
            </a:fld>
            <a:endParaRPr lang="en-US"/>
          </a:p>
        </p:txBody>
      </p:sp>
    </p:spTree>
    <p:extLst>
      <p:ext uri="{BB962C8B-B14F-4D97-AF65-F5344CB8AC3E}">
        <p14:creationId xmlns:p14="http://schemas.microsoft.com/office/powerpoint/2010/main" xmlns="" val="38076197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D8BD707-D9CF-40AE-B4C6-C98DA3205C09}" type="datetimeFigureOut">
              <a:rPr lang="en-US" smtClean="0"/>
              <a:pPr/>
              <a:t>8/22/2012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pic>
        <p:nvPicPr>
          <p:cNvPr id="3074" name="Picture 2" descr="C:\Documents and Settings\tswitt\Desktop\B&amp;E Logo.JPG"/>
          <p:cNvPicPr>
            <a:picLocks noChangeAspect="1" noChangeArrowheads="1"/>
          </p:cNvPicPr>
          <p:nvPr userDrawn="1"/>
        </p:nvPicPr>
        <p:blipFill>
          <a:blip r:embed="rId13" cstate="print">
            <a:extLst>
              <a:ext uri="{28A0092B-C50C-407E-A947-70E740481C1C}">
                <a14:useLocalDpi xmlns:a14="http://schemas.microsoft.com/office/drawing/2010/main" xmlns="" val="0"/>
              </a:ext>
            </a:extLst>
          </a:blip>
          <a:srcRect/>
          <a:stretch>
            <a:fillRect/>
          </a:stretch>
        </p:blipFill>
        <p:spPr bwMode="auto">
          <a:xfrm>
            <a:off x="152400" y="6248400"/>
            <a:ext cx="3100450" cy="482600"/>
          </a:xfrm>
          <a:prstGeom prst="rect">
            <a:avLst/>
          </a:prstGeom>
          <a:noFill/>
          <a:extLst>
            <a:ext uri="{909E8E84-426E-40DD-AFC4-6F175D3DCCD1}">
              <a14:hiddenFill xmlns:a14="http://schemas.microsoft.com/office/drawing/2010/main" xmlns="">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6.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7.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8.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Fossil Energy Opportunities for West Virginia</a:t>
            </a:r>
            <a:endParaRPr lang="en-US" dirty="0"/>
          </a:p>
        </p:txBody>
      </p:sp>
      <p:sp>
        <p:nvSpPr>
          <p:cNvPr id="3" name="Subtitle 2"/>
          <p:cNvSpPr>
            <a:spLocks noGrp="1"/>
          </p:cNvSpPr>
          <p:nvPr>
            <p:ph type="subTitle" idx="1"/>
          </p:nvPr>
        </p:nvSpPr>
        <p:spPr/>
        <p:txBody>
          <a:bodyPr>
            <a:noAutofit/>
          </a:bodyPr>
          <a:lstStyle/>
          <a:p>
            <a:r>
              <a:rPr lang="en-US" sz="2400" dirty="0" smtClean="0"/>
              <a:t>Dr. Tom S. Witt</a:t>
            </a:r>
          </a:p>
          <a:p>
            <a:r>
              <a:rPr lang="en-US" sz="2400" dirty="0" smtClean="0"/>
              <a:t>Professor of Economics, Emeritus</a:t>
            </a:r>
          </a:p>
          <a:p>
            <a:r>
              <a:rPr lang="en-US" sz="2400" dirty="0" smtClean="0"/>
              <a:t>West Virginia University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BBER Consensus Coal Forecasts</a:t>
            </a:r>
            <a:endParaRPr lang="en-US" dirty="0"/>
          </a:p>
        </p:txBody>
      </p:sp>
      <p:sp>
        <p:nvSpPr>
          <p:cNvPr id="3" name="Content Placeholder 2"/>
          <p:cNvSpPr>
            <a:spLocks noGrp="1"/>
          </p:cNvSpPr>
          <p:nvPr>
            <p:ph idx="1"/>
          </p:nvPr>
        </p:nvSpPr>
        <p:spPr/>
        <p:txBody>
          <a:bodyPr/>
          <a:lstStyle/>
          <a:p>
            <a:r>
              <a:rPr lang="en-US" dirty="0" smtClean="0"/>
              <a:t>Contract with W.Va. DEP for production and price forecasts</a:t>
            </a:r>
          </a:p>
          <a:p>
            <a:r>
              <a:rPr lang="en-US" dirty="0" smtClean="0"/>
              <a:t>Three sources of forecasts used in developing consensus forecast</a:t>
            </a:r>
          </a:p>
          <a:p>
            <a:pPr lvl="1"/>
            <a:r>
              <a:rPr lang="en-US" dirty="0" smtClean="0"/>
              <a:t>Energy Information Administration</a:t>
            </a:r>
          </a:p>
          <a:p>
            <a:pPr lvl="1"/>
            <a:r>
              <a:rPr lang="en-US" dirty="0" smtClean="0"/>
              <a:t>Energy Ventures Analysis, Inc.</a:t>
            </a:r>
          </a:p>
          <a:p>
            <a:pPr lvl="1"/>
            <a:r>
              <a:rPr lang="en-US" dirty="0" smtClean="0"/>
              <a:t>WVU BBER</a:t>
            </a:r>
          </a:p>
          <a:p>
            <a:pPr marL="0" indent="0">
              <a:buNone/>
            </a:pPr>
            <a:endParaRPr lang="en-US" dirty="0"/>
          </a:p>
        </p:txBody>
      </p:sp>
    </p:spTree>
    <p:extLst>
      <p:ext uri="{BB962C8B-B14F-4D97-AF65-F5344CB8AC3E}">
        <p14:creationId xmlns:p14="http://schemas.microsoft.com/office/powerpoint/2010/main" xmlns="" val="1313363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xmlns="" val="3626884752"/>
              </p:ext>
            </p:extLst>
          </p:nvPr>
        </p:nvGraphicFramePr>
        <p:xfrm>
          <a:off x="-121698" y="0"/>
          <a:ext cx="9265698" cy="5410200"/>
        </p:xfrm>
        <a:graphic>
          <a:graphicData uri="http://schemas.openxmlformats.org/presentationml/2006/ole">
            <p:oleObj spid="_x0000_s26671" name="Chart Page" r:id="rId4" imgW="9583560" imgH="5438880" progId="">
              <p:embed/>
            </p:oleObj>
          </a:graphicData>
        </a:graphic>
      </p:graphicFrame>
      <p:sp>
        <p:nvSpPr>
          <p:cNvPr id="3" name="TextBox 2"/>
          <p:cNvSpPr txBox="1"/>
          <p:nvPr/>
        </p:nvSpPr>
        <p:spPr>
          <a:xfrm>
            <a:off x="1295400" y="5638800"/>
            <a:ext cx="5486400" cy="369332"/>
          </a:xfrm>
          <a:prstGeom prst="rect">
            <a:avLst/>
          </a:prstGeom>
          <a:noFill/>
        </p:spPr>
        <p:txBody>
          <a:bodyPr wrap="square" rtlCol="0">
            <a:spAutoFit/>
          </a:bodyPr>
          <a:lstStyle/>
          <a:p>
            <a:r>
              <a:rPr lang="en-US" dirty="0" smtClean="0"/>
              <a:t>Source: BBER, Consensus Coal Forecast, 2012.</a:t>
            </a:r>
            <a:endParaRPr lang="en-US" dirty="0"/>
          </a:p>
        </p:txBody>
      </p:sp>
    </p:spTree>
    <p:extLst>
      <p:ext uri="{BB962C8B-B14F-4D97-AF65-F5344CB8AC3E}">
        <p14:creationId xmlns:p14="http://schemas.microsoft.com/office/powerpoint/2010/main" xmlns="" val="17032616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Opportunities for Coal Use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Electric generation-will cover later</a:t>
            </a:r>
          </a:p>
          <a:p>
            <a:r>
              <a:rPr lang="en-US" dirty="0" smtClean="0"/>
              <a:t>Waste coal and gob-used in circulating fluidized power plants</a:t>
            </a:r>
          </a:p>
          <a:p>
            <a:r>
              <a:rPr lang="en-US" dirty="0" smtClean="0"/>
              <a:t>Coal to liquids-</a:t>
            </a:r>
            <a:r>
              <a:rPr lang="en-US" dirty="0" err="1" smtClean="0"/>
              <a:t>TransGas</a:t>
            </a:r>
            <a:r>
              <a:rPr lang="en-US" dirty="0" smtClean="0"/>
              <a:t> in Mingo County</a:t>
            </a:r>
          </a:p>
          <a:p>
            <a:r>
              <a:rPr lang="en-US" dirty="0" smtClean="0"/>
              <a:t>Key observations</a:t>
            </a:r>
          </a:p>
          <a:p>
            <a:pPr lvl="1"/>
            <a:r>
              <a:rPr lang="en-US" dirty="0" smtClean="0"/>
              <a:t>Coal will continue to be major contributor but will be rationalized</a:t>
            </a:r>
          </a:p>
          <a:p>
            <a:pPr lvl="1"/>
            <a:r>
              <a:rPr lang="en-US" dirty="0" smtClean="0"/>
              <a:t>Met coal exports will continue but challenges to southern thermal coal abound.</a:t>
            </a:r>
          </a:p>
          <a:p>
            <a:pPr lvl="1"/>
            <a:r>
              <a:rPr lang="en-US" dirty="0" smtClean="0"/>
              <a:t>Long term financing major challenge</a:t>
            </a:r>
          </a:p>
          <a:p>
            <a:pPr lvl="1"/>
            <a:r>
              <a:rPr lang="en-US" dirty="0" smtClean="0"/>
              <a:t>Environmental challenges vs. market reality</a:t>
            </a:r>
          </a:p>
          <a:p>
            <a:endParaRPr lang="en-US" dirty="0"/>
          </a:p>
        </p:txBody>
      </p:sp>
    </p:spTree>
    <p:extLst>
      <p:ext uri="{BB962C8B-B14F-4D97-AF65-F5344CB8AC3E}">
        <p14:creationId xmlns:p14="http://schemas.microsoft.com/office/powerpoint/2010/main" xmlns="" val="23458415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Natural Gas- Poised for Growth?</a:t>
            </a:r>
            <a:br>
              <a:rPr lang="en-US" dirty="0" smtClean="0"/>
            </a:br>
            <a:endParaRPr lang="en-US" dirty="0"/>
          </a:p>
        </p:txBody>
      </p:sp>
      <p:sp>
        <p:nvSpPr>
          <p:cNvPr id="3" name="Content Placeholder 2"/>
          <p:cNvSpPr>
            <a:spLocks noGrp="1"/>
          </p:cNvSpPr>
          <p:nvPr>
            <p:ph idx="1"/>
          </p:nvPr>
        </p:nvSpPr>
        <p:spPr/>
        <p:txBody>
          <a:bodyPr>
            <a:normAutofit fontScale="92500"/>
          </a:bodyPr>
          <a:lstStyle/>
          <a:p>
            <a:r>
              <a:rPr lang="en-US" dirty="0" smtClean="0"/>
              <a:t>Horizontal fracking has results in significant supplies of natural gas being marketed today</a:t>
            </a:r>
          </a:p>
          <a:p>
            <a:r>
              <a:rPr lang="en-US" dirty="0" smtClean="0"/>
              <a:t>W.Va.’s focus has been on the development of the Marcellus Shale formation and downstream value added opportunities</a:t>
            </a:r>
          </a:p>
          <a:p>
            <a:r>
              <a:rPr lang="en-US" dirty="0" smtClean="0"/>
              <a:t>Current market prices are affecting production and development</a:t>
            </a:r>
          </a:p>
          <a:p>
            <a:r>
              <a:rPr lang="en-US" dirty="0" smtClean="0"/>
              <a:t>Need for additional infrastructure for marketing and downstream value added opportunities</a:t>
            </a:r>
          </a:p>
          <a:p>
            <a:endParaRPr lang="en-US" dirty="0"/>
          </a:p>
        </p:txBody>
      </p:sp>
    </p:spTree>
    <p:extLst>
      <p:ext uri="{BB962C8B-B14F-4D97-AF65-F5344CB8AC3E}">
        <p14:creationId xmlns:p14="http://schemas.microsoft.com/office/powerpoint/2010/main" xmlns="" val="31847536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1143000"/>
          </a:xfrm>
        </p:spPr>
        <p:txBody>
          <a:bodyPr>
            <a:noAutofit/>
          </a:bodyPr>
          <a:lstStyle/>
          <a:p>
            <a:r>
              <a:rPr lang="en-US" sz="3200" dirty="0" smtClean="0"/>
              <a:t>Number of Rigs and Citygate </a:t>
            </a:r>
            <a:r>
              <a:rPr lang="en-US" sz="3200" dirty="0"/>
              <a:t>N</a:t>
            </a:r>
            <a:r>
              <a:rPr lang="en-US" sz="3200" dirty="0" smtClean="0"/>
              <a:t>atural Gas Prices in W.Va. 200-2012</a:t>
            </a:r>
            <a:br>
              <a:rPr lang="en-US" sz="3200" dirty="0" smtClean="0"/>
            </a:br>
            <a:endParaRPr lang="en-US" sz="3200" dirty="0"/>
          </a:p>
        </p:txBody>
      </p:sp>
      <p:pic>
        <p:nvPicPr>
          <p:cNvPr id="29730" name="Picture 34"/>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1371600" y="1447800"/>
            <a:ext cx="6529048" cy="49510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724622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Natural Gas Opportunities</a:t>
            </a:r>
            <a:endParaRPr lang="en-US" dirty="0"/>
          </a:p>
        </p:txBody>
      </p:sp>
      <p:sp>
        <p:nvSpPr>
          <p:cNvPr id="3" name="Content Placeholder 2"/>
          <p:cNvSpPr>
            <a:spLocks noGrp="1"/>
          </p:cNvSpPr>
          <p:nvPr>
            <p:ph idx="1"/>
          </p:nvPr>
        </p:nvSpPr>
        <p:spPr/>
        <p:txBody>
          <a:bodyPr/>
          <a:lstStyle/>
          <a:p>
            <a:r>
              <a:rPr lang="en-US" dirty="0" smtClean="0"/>
              <a:t>Natural gas as a transportation fuel</a:t>
            </a:r>
          </a:p>
          <a:p>
            <a:r>
              <a:rPr lang="en-US" dirty="0" smtClean="0"/>
              <a:t>LNG for export</a:t>
            </a:r>
          </a:p>
          <a:p>
            <a:r>
              <a:rPr lang="en-US" dirty="0" smtClean="0"/>
              <a:t>NGL production and downstream use</a:t>
            </a:r>
          </a:p>
          <a:p>
            <a:pPr lvl="1"/>
            <a:r>
              <a:rPr lang="en-US" dirty="0" smtClean="0"/>
              <a:t>W.Va. Marcellus to Manufacturing Task Force-2011</a:t>
            </a:r>
          </a:p>
          <a:p>
            <a:pPr lvl="1"/>
            <a:r>
              <a:rPr lang="en-US" dirty="0" smtClean="0"/>
              <a:t>Growing importance of midstream and pipeline network and storage</a:t>
            </a:r>
          </a:p>
          <a:p>
            <a:r>
              <a:rPr lang="en-US" dirty="0" smtClean="0"/>
              <a:t>Significant capital investments are underway and more will come</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xmlns="" val="2902016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4294967295"/>
            <p:extLst>
              <p:ext uri="{D42A27DB-BD31-4B8C-83A1-F6EECF244321}">
                <p14:modId xmlns:p14="http://schemas.microsoft.com/office/powerpoint/2010/main" xmlns="" val="3434894161"/>
              </p:ext>
            </p:extLst>
          </p:nvPr>
        </p:nvGraphicFramePr>
        <p:xfrm>
          <a:off x="609600" y="0"/>
          <a:ext cx="7696200" cy="6359962"/>
        </p:xfrm>
        <a:graphic>
          <a:graphicData uri="http://schemas.openxmlformats.org/presentationml/2006/ole">
            <p:oleObj spid="_x0000_s1092" name="Chart Page" r:id="rId4" imgW="7329240" imgH="6056640" progId="">
              <p:embed/>
            </p:oleObj>
          </a:graphicData>
        </a:graphic>
      </p:graphicFrame>
    </p:spTree>
    <p:extLst>
      <p:ext uri="{BB962C8B-B14F-4D97-AF65-F5344CB8AC3E}">
        <p14:creationId xmlns:p14="http://schemas.microsoft.com/office/powerpoint/2010/main" xmlns="" val="4286664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Average Cost of Coal and Natural Gas for Electricity Generation</a:t>
            </a:r>
            <a:endParaRPr lang="en-US" dirty="0"/>
          </a:p>
        </p:txBody>
      </p:sp>
      <p:pic>
        <p:nvPicPr>
          <p:cNvPr id="62466" name="Picture 2"/>
          <p:cNvPicPr>
            <a:picLocks noGrp="1" noChangeAspect="1" noChangeArrowheads="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89184" y="1523999"/>
            <a:ext cx="6964215" cy="481568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258299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xmlns="" val="680946004"/>
              </p:ext>
            </p:extLst>
          </p:nvPr>
        </p:nvGraphicFramePr>
        <p:xfrm>
          <a:off x="431800" y="12700"/>
          <a:ext cx="8281988" cy="6834188"/>
        </p:xfrm>
        <a:graphic>
          <a:graphicData uri="http://schemas.openxmlformats.org/presentationml/2006/ole">
            <p:oleObj spid="_x0000_s16436" name="Chart Page" r:id="rId4" imgW="8282160" imgH="6834600" progId="">
              <p:embed/>
            </p:oleObj>
          </a:graphicData>
        </a:graphic>
      </p:graphicFrame>
    </p:spTree>
    <p:extLst>
      <p:ext uri="{BB962C8B-B14F-4D97-AF65-F5344CB8AC3E}">
        <p14:creationId xmlns:p14="http://schemas.microsoft.com/office/powerpoint/2010/main" xmlns="" val="3747803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xmlns="" val="4235533298"/>
              </p:ext>
            </p:extLst>
          </p:nvPr>
        </p:nvGraphicFramePr>
        <p:xfrm>
          <a:off x="457200" y="152400"/>
          <a:ext cx="7924800" cy="6162664"/>
        </p:xfrm>
        <a:graphic>
          <a:graphicData uri="http://schemas.openxmlformats.org/presentationml/2006/ole">
            <p:oleObj spid="_x0000_s13368" name="Chart Page" r:id="rId4" imgW="9156600" imgH="7119720" progId="">
              <p:embed/>
            </p:oleObj>
          </a:graphicData>
        </a:graphic>
      </p:graphicFrame>
    </p:spTree>
    <p:extLst>
      <p:ext uri="{BB962C8B-B14F-4D97-AF65-F5344CB8AC3E}">
        <p14:creationId xmlns:p14="http://schemas.microsoft.com/office/powerpoint/2010/main" xmlns="" val="723365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West Virginia Energy</a:t>
            </a:r>
            <a:br>
              <a:rPr lang="en-US" dirty="0" smtClean="0"/>
            </a:br>
            <a:r>
              <a:rPr lang="en-US" dirty="0" smtClean="0"/>
              <a:t> Opportunities Project</a:t>
            </a:r>
            <a:endParaRPr lang="en-US" dirty="0"/>
          </a:p>
        </p:txBody>
      </p:sp>
      <p:sp>
        <p:nvSpPr>
          <p:cNvPr id="3" name="Content Placeholder 2"/>
          <p:cNvSpPr>
            <a:spLocks noGrp="1"/>
          </p:cNvSpPr>
          <p:nvPr>
            <p:ph idx="1"/>
          </p:nvPr>
        </p:nvSpPr>
        <p:spPr/>
        <p:txBody>
          <a:bodyPr>
            <a:normAutofit/>
          </a:bodyPr>
          <a:lstStyle/>
          <a:p>
            <a:r>
              <a:rPr lang="en-US" dirty="0" smtClean="0"/>
              <a:t>Mandated under West Virginia code §5B-2F, the West Virginia Energy Policy and Development Act</a:t>
            </a:r>
          </a:p>
          <a:p>
            <a:r>
              <a:rPr lang="en-US" dirty="0" smtClean="0"/>
              <a:t>Joint project with WVU-BBER and Marshall-CBER</a:t>
            </a:r>
          </a:p>
          <a:p>
            <a:r>
              <a:rPr lang="en-US" dirty="0" smtClean="0"/>
              <a:t>Reports contain</a:t>
            </a:r>
          </a:p>
          <a:p>
            <a:pPr lvl="1"/>
            <a:r>
              <a:rPr lang="en-US" dirty="0" smtClean="0"/>
              <a:t>Overview of resource</a:t>
            </a:r>
          </a:p>
          <a:p>
            <a:pPr lvl="1"/>
            <a:r>
              <a:rPr lang="en-US" dirty="0" smtClean="0"/>
              <a:t>Short term development goals and action items</a:t>
            </a:r>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xmlns="" val="7220921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
            </a:r>
            <a:br>
              <a:rPr lang="en-US" sz="4000" dirty="0" smtClean="0"/>
            </a:br>
            <a:r>
              <a:rPr lang="en-US" sz="4000" dirty="0" smtClean="0"/>
              <a:t>EPA Regulations Playing</a:t>
            </a:r>
            <a:br>
              <a:rPr lang="en-US" sz="4000" dirty="0" smtClean="0"/>
            </a:br>
            <a:r>
              <a:rPr lang="en-US" sz="4000" dirty="0" smtClean="0"/>
              <a:t> Key Role in Coals Future</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Dec. 2010 EPA settles lawsuit by committing to develop standards for both new and existing power plants and refineries</a:t>
            </a:r>
          </a:p>
          <a:p>
            <a:r>
              <a:rPr lang="en-US" dirty="0" smtClean="0"/>
              <a:t>March 27, 2012 EPA proposes first numerical limit on GHS emissions from power plants</a:t>
            </a:r>
          </a:p>
          <a:p>
            <a:r>
              <a:rPr lang="en-US" dirty="0"/>
              <a:t>Standard of 1,000 pounds of CO</a:t>
            </a:r>
            <a:r>
              <a:rPr lang="en-US" baseline="-25000" dirty="0"/>
              <a:t>2 </a:t>
            </a:r>
            <a:r>
              <a:rPr lang="en-US" dirty="0"/>
              <a:t>per megawatt-hour for new plants greater than 25MW</a:t>
            </a:r>
          </a:p>
          <a:p>
            <a:r>
              <a:rPr lang="en-US" dirty="0"/>
              <a:t>Peaking units, typically much smaller, exempt</a:t>
            </a:r>
          </a:p>
          <a:p>
            <a:r>
              <a:rPr lang="en-US" dirty="0"/>
              <a:t>New coal plants effectively banned</a:t>
            </a:r>
          </a:p>
          <a:p>
            <a:r>
              <a:rPr lang="en-US" dirty="0"/>
              <a:t>Room for new coal plants with CSS  but will not be built unless Congress </a:t>
            </a:r>
            <a:r>
              <a:rPr lang="en-US" dirty="0" smtClean="0"/>
              <a:t>subsidizes</a:t>
            </a:r>
          </a:p>
          <a:p>
            <a:r>
              <a:rPr lang="en-US" dirty="0"/>
              <a:t>Mercury and Air Toxics Standards </a:t>
            </a:r>
            <a:r>
              <a:rPr lang="en-US" dirty="0" smtClean="0"/>
              <a:t>(MATS) Rule </a:t>
            </a:r>
            <a:r>
              <a:rPr lang="en-US" dirty="0"/>
              <a:t>also confronting utilities. </a:t>
            </a:r>
          </a:p>
        </p:txBody>
      </p:sp>
    </p:spTree>
    <p:extLst>
      <p:ext uri="{BB962C8B-B14F-4D97-AF65-F5344CB8AC3E}">
        <p14:creationId xmlns:p14="http://schemas.microsoft.com/office/powerpoint/2010/main" xmlns="" val="9038053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AEP and First Energy Announce</a:t>
            </a:r>
            <a:br>
              <a:rPr lang="en-US" dirty="0" smtClean="0"/>
            </a:br>
            <a:r>
              <a:rPr lang="en-US" dirty="0" smtClean="0"/>
              <a:t>Unit Retirements in W.Va.</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AEP to retire 4,600 MW coal-fueled power generation system-wide by 2015</a:t>
            </a:r>
          </a:p>
          <a:p>
            <a:pPr lvl="1"/>
            <a:r>
              <a:rPr lang="en-US" dirty="0" smtClean="0"/>
              <a:t>Philip Sporn</a:t>
            </a:r>
          </a:p>
          <a:p>
            <a:pPr lvl="1"/>
            <a:r>
              <a:rPr lang="en-US" dirty="0" smtClean="0"/>
              <a:t>Kammer</a:t>
            </a:r>
          </a:p>
          <a:p>
            <a:pPr lvl="1"/>
            <a:r>
              <a:rPr lang="en-US" dirty="0" smtClean="0"/>
              <a:t>Kanawha River</a:t>
            </a:r>
          </a:p>
          <a:p>
            <a:pPr lvl="1"/>
            <a:r>
              <a:rPr lang="en-US" dirty="0" smtClean="0"/>
              <a:t>Big Sandy (KY) conversion to NG</a:t>
            </a:r>
          </a:p>
          <a:p>
            <a:r>
              <a:rPr lang="en-US" dirty="0" smtClean="0"/>
              <a:t>First Energy closures prior to September 1, 2012</a:t>
            </a:r>
          </a:p>
          <a:p>
            <a:pPr lvl="1"/>
            <a:r>
              <a:rPr lang="en-US" dirty="0" smtClean="0"/>
              <a:t>Willow Island</a:t>
            </a:r>
          </a:p>
          <a:p>
            <a:pPr lvl="1"/>
            <a:r>
              <a:rPr lang="en-US" dirty="0" smtClean="0"/>
              <a:t>Albright</a:t>
            </a:r>
          </a:p>
          <a:p>
            <a:pPr lvl="1"/>
            <a:r>
              <a:rPr lang="en-US" dirty="0" smtClean="0"/>
              <a:t>Rivesville</a:t>
            </a:r>
          </a:p>
          <a:p>
            <a:r>
              <a:rPr lang="en-US" dirty="0" smtClean="0"/>
              <a:t>WVPSC reviewing FE decision to close Willow Island</a:t>
            </a:r>
            <a:endParaRPr lang="en-US" dirty="0"/>
          </a:p>
        </p:txBody>
      </p:sp>
    </p:spTree>
    <p:extLst>
      <p:ext uri="{BB962C8B-B14F-4D97-AF65-F5344CB8AC3E}">
        <p14:creationId xmlns:p14="http://schemas.microsoft.com/office/powerpoint/2010/main" xmlns="" val="89335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xmlns="" val="3667875701"/>
              </p:ext>
            </p:extLst>
          </p:nvPr>
        </p:nvGraphicFramePr>
        <p:xfrm>
          <a:off x="914400" y="990600"/>
          <a:ext cx="7162800" cy="5349142"/>
        </p:xfrm>
        <a:graphic>
          <a:graphicData uri="http://schemas.openxmlformats.org/presentationml/2006/ole">
            <p:oleObj spid="_x0000_s63502" name="Chart Page" r:id="rId4" imgW="8843010" imgH="6599555" progId="">
              <p:embed/>
            </p:oleObj>
          </a:graphicData>
        </a:graphic>
      </p:graphicFrame>
      <p:sp>
        <p:nvSpPr>
          <p:cNvPr id="4" name="Title 3"/>
          <p:cNvSpPr>
            <a:spLocks noGrp="1"/>
          </p:cNvSpPr>
          <p:nvPr>
            <p:ph type="title" idx="4294967295"/>
          </p:nvPr>
        </p:nvSpPr>
        <p:spPr>
          <a:xfrm>
            <a:off x="0" y="274638"/>
            <a:ext cx="8229600" cy="1143000"/>
          </a:xfrm>
        </p:spPr>
        <p:txBody>
          <a:bodyPr>
            <a:noAutofit/>
          </a:bodyPr>
          <a:lstStyle/>
          <a:p>
            <a:r>
              <a:rPr lang="en-US" sz="3200" dirty="0"/>
              <a:t>Projected </a:t>
            </a:r>
            <a:r>
              <a:rPr lang="en-US" sz="3200" dirty="0" smtClean="0"/>
              <a:t>Net Summer Capacity </a:t>
            </a:r>
            <a:r>
              <a:rPr lang="en-US" sz="3200" dirty="0"/>
              <a:t>by </a:t>
            </a:r>
            <a:r>
              <a:rPr lang="en-US" sz="3200" dirty="0" smtClean="0"/>
              <a:t>Fuel Type </a:t>
            </a:r>
            <a:r>
              <a:rPr lang="en-US" sz="3200" dirty="0"/>
              <a:t>2009-2035</a:t>
            </a:r>
            <a:r>
              <a:rPr lang="en-US" sz="3200" b="1" dirty="0"/>
              <a:t/>
            </a:r>
            <a:br>
              <a:rPr lang="en-US" sz="3200" b="1" dirty="0"/>
            </a:br>
            <a:endParaRPr lang="en-US" sz="3200" dirty="0"/>
          </a:p>
        </p:txBody>
      </p:sp>
    </p:spTree>
    <p:extLst>
      <p:ext uri="{BB962C8B-B14F-4D97-AF65-F5344CB8AC3E}">
        <p14:creationId xmlns:p14="http://schemas.microsoft.com/office/powerpoint/2010/main" xmlns="" val="3868652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PJM and Electric Generating</a:t>
            </a:r>
            <a:br>
              <a:rPr lang="en-US" dirty="0" smtClean="0"/>
            </a:br>
            <a:r>
              <a:rPr lang="en-US" dirty="0" smtClean="0"/>
              <a:t> Plant Dispatch</a:t>
            </a:r>
            <a:endParaRPr lang="en-US" dirty="0"/>
          </a:p>
        </p:txBody>
      </p:sp>
      <p:sp>
        <p:nvSpPr>
          <p:cNvPr id="3" name="Content Placeholder 2"/>
          <p:cNvSpPr>
            <a:spLocks noGrp="1"/>
          </p:cNvSpPr>
          <p:nvPr>
            <p:ph idx="1"/>
          </p:nvPr>
        </p:nvSpPr>
        <p:spPr/>
        <p:txBody>
          <a:bodyPr>
            <a:normAutofit lnSpcReduction="10000"/>
          </a:bodyPr>
          <a:lstStyle/>
          <a:p>
            <a:r>
              <a:rPr lang="en-US" dirty="0" smtClean="0"/>
              <a:t>Regional transmission organization coordinating movement of wholesale electricity in all or parts of 13 states and DC</a:t>
            </a:r>
          </a:p>
          <a:p>
            <a:r>
              <a:rPr lang="en-US" dirty="0" smtClean="0"/>
              <a:t>Operates a competitive wholesale electricity market</a:t>
            </a:r>
          </a:p>
          <a:p>
            <a:r>
              <a:rPr lang="en-US" dirty="0" smtClean="0"/>
              <a:t>Establishes systems and rules to insure markets operate fairly and efficiently</a:t>
            </a:r>
          </a:p>
          <a:p>
            <a:r>
              <a:rPr lang="en-US" dirty="0" smtClean="0"/>
              <a:t>Balances the needs of suppliers, wholesale customers and other market participants</a:t>
            </a:r>
            <a:endParaRPr lang="en-US" dirty="0"/>
          </a:p>
        </p:txBody>
      </p:sp>
    </p:spTree>
    <p:extLst>
      <p:ext uri="{BB962C8B-B14F-4D97-AF65-F5344CB8AC3E}">
        <p14:creationId xmlns:p14="http://schemas.microsoft.com/office/powerpoint/2010/main" xmlns="" val="24917596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PJM Recent Decisions</a:t>
            </a:r>
            <a:endParaRPr lang="en-US" dirty="0"/>
          </a:p>
        </p:txBody>
      </p:sp>
      <p:sp>
        <p:nvSpPr>
          <p:cNvPr id="3" name="Content Placeholder 2"/>
          <p:cNvSpPr>
            <a:spLocks noGrp="1"/>
          </p:cNvSpPr>
          <p:nvPr>
            <p:ph idx="1"/>
          </p:nvPr>
        </p:nvSpPr>
        <p:spPr/>
        <p:txBody>
          <a:bodyPr>
            <a:normAutofit lnSpcReduction="10000"/>
          </a:bodyPr>
          <a:lstStyle/>
          <a:p>
            <a:r>
              <a:rPr lang="en-US" sz="2600" dirty="0" smtClean="0"/>
              <a:t>Annual reliability pricing model procures resources to meet power supply needs</a:t>
            </a:r>
          </a:p>
          <a:p>
            <a:r>
              <a:rPr lang="en-US" sz="2600" dirty="0" smtClean="0"/>
              <a:t>Latest auction results for June 1, 2015-May 31, 2016 reported:</a:t>
            </a:r>
          </a:p>
          <a:p>
            <a:pPr lvl="1"/>
            <a:r>
              <a:rPr lang="en-US" sz="2600" dirty="0" smtClean="0"/>
              <a:t>New generation of 4,900 MW with most natural-gas fired with additional amounts of solar and wind</a:t>
            </a:r>
          </a:p>
          <a:p>
            <a:pPr lvl="1"/>
            <a:r>
              <a:rPr lang="en-US" sz="2600" dirty="0" smtClean="0"/>
              <a:t>Energy efficiency and demand response also included</a:t>
            </a:r>
          </a:p>
          <a:p>
            <a:pPr lvl="1"/>
            <a:r>
              <a:rPr lang="en-US" sz="2600" dirty="0" smtClean="0"/>
              <a:t>Capacity imported from west of PJM increased as well</a:t>
            </a:r>
          </a:p>
          <a:p>
            <a:r>
              <a:rPr lang="en-US" sz="2600" dirty="0" smtClean="0"/>
              <a:t>Capacity will offset the ‘unprecedented amount of electric generation retiring within the next three years” (2012-2015</a:t>
            </a:r>
            <a:r>
              <a:rPr lang="en-US" sz="2400" dirty="0" smtClean="0"/>
              <a:t>)</a:t>
            </a:r>
          </a:p>
          <a:p>
            <a:endParaRPr lang="en-US" dirty="0" smtClean="0"/>
          </a:p>
          <a:p>
            <a:pPr lvl="1"/>
            <a:endParaRPr lang="en-US" dirty="0" smtClean="0"/>
          </a:p>
          <a:p>
            <a:pPr lvl="1"/>
            <a:endParaRPr lang="en-US" dirty="0"/>
          </a:p>
        </p:txBody>
      </p:sp>
    </p:spTree>
    <p:extLst>
      <p:ext uri="{BB962C8B-B14F-4D97-AF65-F5344CB8AC3E}">
        <p14:creationId xmlns:p14="http://schemas.microsoft.com/office/powerpoint/2010/main" xmlns="" val="11708413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Short-Term Development Goals </a:t>
            </a:r>
            <a:endParaRPr lang="en-US" dirty="0"/>
          </a:p>
        </p:txBody>
      </p:sp>
      <p:sp>
        <p:nvSpPr>
          <p:cNvPr id="3" name="Content Placeholder 2"/>
          <p:cNvSpPr>
            <a:spLocks noGrp="1"/>
          </p:cNvSpPr>
          <p:nvPr>
            <p:ph idx="1"/>
          </p:nvPr>
        </p:nvSpPr>
        <p:spPr/>
        <p:txBody>
          <a:bodyPr>
            <a:normAutofit fontScale="70000" lnSpcReduction="20000"/>
          </a:bodyPr>
          <a:lstStyle/>
          <a:p>
            <a:pPr lvl="0"/>
            <a:r>
              <a:rPr lang="en-US" dirty="0"/>
              <a:t>Continue to monitor and publicize energy </a:t>
            </a:r>
            <a:r>
              <a:rPr lang="en-US" dirty="0" smtClean="0"/>
              <a:t> </a:t>
            </a:r>
            <a:r>
              <a:rPr lang="en-US" dirty="0"/>
              <a:t>data </a:t>
            </a:r>
            <a:r>
              <a:rPr lang="en-US" dirty="0" smtClean="0"/>
              <a:t>and </a:t>
            </a:r>
            <a:r>
              <a:rPr lang="en-US" dirty="0"/>
              <a:t>report on the implications for the continued growth and development of the state’s energy sector.</a:t>
            </a:r>
          </a:p>
          <a:p>
            <a:pPr lvl="0"/>
            <a:r>
              <a:rPr lang="en-US" dirty="0"/>
              <a:t>Advocate the economic importance of West Virginia's energy resources at the national, regional and state </a:t>
            </a:r>
            <a:r>
              <a:rPr lang="en-US" dirty="0" smtClean="0"/>
              <a:t>levels.</a:t>
            </a:r>
            <a:endParaRPr lang="en-US" dirty="0"/>
          </a:p>
          <a:p>
            <a:pPr lvl="0"/>
            <a:r>
              <a:rPr lang="en-US" dirty="0"/>
              <a:t>Recognize that the current domestic and international economic climate may result in significant short-term demand/supply responses with the potential for major impacts on the state’s fossil fuel resources</a:t>
            </a:r>
            <a:r>
              <a:rPr lang="en-US" dirty="0" smtClean="0"/>
              <a:t>.</a:t>
            </a:r>
          </a:p>
          <a:p>
            <a:pPr lvl="0"/>
            <a:r>
              <a:rPr lang="en-US" dirty="0" smtClean="0"/>
              <a:t>Convene </a:t>
            </a:r>
            <a:r>
              <a:rPr lang="en-US" dirty="0"/>
              <a:t>meetings with industry, academic, federal agencies and public officials </a:t>
            </a:r>
            <a:r>
              <a:rPr lang="en-US" dirty="0" smtClean="0"/>
              <a:t>to </a:t>
            </a:r>
            <a:r>
              <a:rPr lang="en-US" dirty="0"/>
              <a:t>assess current fossil energy production and value added opportunities.</a:t>
            </a:r>
          </a:p>
          <a:p>
            <a:pPr lvl="0"/>
            <a:r>
              <a:rPr lang="en-US" dirty="0"/>
              <a:t>Establish strong working relationships and support for </a:t>
            </a:r>
            <a:r>
              <a:rPr lang="en-US" dirty="0" smtClean="0"/>
              <a:t>NETL.</a:t>
            </a:r>
            <a:endParaRPr lang="en-US" dirty="0"/>
          </a:p>
          <a:p>
            <a:pPr lvl="0"/>
            <a:r>
              <a:rPr lang="en-US" dirty="0"/>
              <a:t>Expand West Virginia’s funding for basic fossil fuel research programs at West Virginia’s research universities.</a:t>
            </a:r>
          </a:p>
          <a:p>
            <a:endParaRPr lang="en-US" dirty="0"/>
          </a:p>
        </p:txBody>
      </p:sp>
    </p:spTree>
    <p:extLst>
      <p:ext uri="{BB962C8B-B14F-4D97-AF65-F5344CB8AC3E}">
        <p14:creationId xmlns:p14="http://schemas.microsoft.com/office/powerpoint/2010/main" xmlns="" val="486756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Short-Term Development Goals </a:t>
            </a:r>
          </a:p>
        </p:txBody>
      </p:sp>
      <p:sp>
        <p:nvSpPr>
          <p:cNvPr id="3" name="Content Placeholder 2"/>
          <p:cNvSpPr>
            <a:spLocks noGrp="1"/>
          </p:cNvSpPr>
          <p:nvPr>
            <p:ph idx="1"/>
          </p:nvPr>
        </p:nvSpPr>
        <p:spPr/>
        <p:txBody>
          <a:bodyPr/>
          <a:lstStyle/>
          <a:p>
            <a:r>
              <a:rPr lang="en-US" dirty="0" smtClean="0"/>
              <a:t>Coal</a:t>
            </a:r>
          </a:p>
          <a:p>
            <a:pPr lvl="1"/>
            <a:r>
              <a:rPr lang="en-US" dirty="0"/>
              <a:t>Partner with industry to continue development of </a:t>
            </a:r>
            <a:r>
              <a:rPr lang="en-US" dirty="0" err="1"/>
              <a:t>polygeneration</a:t>
            </a:r>
            <a:r>
              <a:rPr lang="en-US" dirty="0"/>
              <a:t> plant(s) converting coal to liquids.</a:t>
            </a:r>
            <a:endParaRPr lang="en-US" sz="2400" dirty="0"/>
          </a:p>
          <a:p>
            <a:pPr lvl="1"/>
            <a:r>
              <a:rPr lang="en-US" dirty="0"/>
              <a:t>Continue to monitor thermal and metallurgical coal national and international markets to identify opportunities for </a:t>
            </a:r>
            <a:r>
              <a:rPr lang="en-US" dirty="0" smtClean="0"/>
              <a:t>W. Va. </a:t>
            </a:r>
            <a:r>
              <a:rPr lang="en-US" dirty="0"/>
              <a:t>producers</a:t>
            </a:r>
          </a:p>
        </p:txBody>
      </p:sp>
    </p:spTree>
    <p:extLst>
      <p:ext uri="{BB962C8B-B14F-4D97-AF65-F5344CB8AC3E}">
        <p14:creationId xmlns:p14="http://schemas.microsoft.com/office/powerpoint/2010/main" xmlns="" val="12389591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Short-Term Development Goals </a:t>
            </a:r>
          </a:p>
        </p:txBody>
      </p:sp>
      <p:sp>
        <p:nvSpPr>
          <p:cNvPr id="3" name="Content Placeholder 2"/>
          <p:cNvSpPr>
            <a:spLocks noGrp="1"/>
          </p:cNvSpPr>
          <p:nvPr>
            <p:ph idx="1"/>
          </p:nvPr>
        </p:nvSpPr>
        <p:spPr/>
        <p:txBody>
          <a:bodyPr>
            <a:normAutofit/>
          </a:bodyPr>
          <a:lstStyle/>
          <a:p>
            <a:r>
              <a:rPr lang="en-US" sz="2200" dirty="0" smtClean="0"/>
              <a:t>Natural gas</a:t>
            </a:r>
          </a:p>
          <a:p>
            <a:pPr lvl="1"/>
            <a:r>
              <a:rPr lang="en-US" sz="2200" dirty="0" smtClean="0"/>
              <a:t>Need </a:t>
            </a:r>
            <a:r>
              <a:rPr lang="en-US" sz="2200" dirty="0"/>
              <a:t>sufficient midstream natural gas gathering and processing facilities.</a:t>
            </a:r>
          </a:p>
          <a:p>
            <a:pPr lvl="1"/>
            <a:r>
              <a:rPr lang="en-US" sz="2200" dirty="0" smtClean="0"/>
              <a:t>Intra-and </a:t>
            </a:r>
            <a:r>
              <a:rPr lang="en-US" sz="2200" dirty="0"/>
              <a:t>interstate pipelines associated with the transport of natural gas and associated liquids.</a:t>
            </a:r>
          </a:p>
          <a:p>
            <a:pPr lvl="1"/>
            <a:r>
              <a:rPr lang="en-US" sz="2200" dirty="0" smtClean="0"/>
              <a:t>Attract </a:t>
            </a:r>
            <a:r>
              <a:rPr lang="en-US" sz="2200" dirty="0"/>
              <a:t>one or more ethane crackers and associated downstream petrochemical manufacturing facilities.</a:t>
            </a:r>
          </a:p>
          <a:p>
            <a:pPr lvl="1"/>
            <a:r>
              <a:rPr lang="en-US" sz="2200" dirty="0" smtClean="0"/>
              <a:t>Work </a:t>
            </a:r>
            <a:r>
              <a:rPr lang="en-US" sz="2200" dirty="0"/>
              <a:t>with the Governor’s Natural Gas Vehicle Task Force, state and local agencies, private industry and transportation agencies to implement the recommendations of the taskforce.</a:t>
            </a:r>
          </a:p>
          <a:p>
            <a:pPr lvl="1"/>
            <a:r>
              <a:rPr lang="en-US" sz="2200" dirty="0"/>
              <a:t>Examine the feasibility of converting biodiesel used in county school system fleets to compressed natural gas and/or propane.</a:t>
            </a:r>
          </a:p>
          <a:p>
            <a:endParaRPr lang="en-US" sz="2000" dirty="0"/>
          </a:p>
        </p:txBody>
      </p:sp>
    </p:spTree>
    <p:extLst>
      <p:ext uri="{BB962C8B-B14F-4D97-AF65-F5344CB8AC3E}">
        <p14:creationId xmlns:p14="http://schemas.microsoft.com/office/powerpoint/2010/main" xmlns="" val="44662157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Short-Term Development Goals </a:t>
            </a:r>
          </a:p>
        </p:txBody>
      </p:sp>
      <p:sp>
        <p:nvSpPr>
          <p:cNvPr id="3" name="Content Placeholder 2"/>
          <p:cNvSpPr>
            <a:spLocks noGrp="1"/>
          </p:cNvSpPr>
          <p:nvPr>
            <p:ph idx="1"/>
          </p:nvPr>
        </p:nvSpPr>
        <p:spPr/>
        <p:txBody>
          <a:bodyPr>
            <a:normAutofit fontScale="77500" lnSpcReduction="20000"/>
          </a:bodyPr>
          <a:lstStyle/>
          <a:p>
            <a:r>
              <a:rPr lang="en-US" dirty="0" smtClean="0"/>
              <a:t>Electric Generation</a:t>
            </a:r>
          </a:p>
          <a:p>
            <a:pPr lvl="1"/>
            <a:r>
              <a:rPr lang="en-US" dirty="0"/>
              <a:t>Advocate the importance of retaining the fossil fuel generation to the continuation of affordable electricity to residential, commercial and industrial users.</a:t>
            </a:r>
          </a:p>
          <a:p>
            <a:pPr lvl="1"/>
            <a:r>
              <a:rPr lang="en-US" dirty="0"/>
              <a:t>Work with the various development agencies to insure industrial users have access to affordable uninterruptible electricity supplies.</a:t>
            </a:r>
          </a:p>
          <a:p>
            <a:pPr lvl="1"/>
            <a:r>
              <a:rPr lang="en-US" dirty="0"/>
              <a:t>Partner with industry to assess the commercial feasibility of carbon capture and storage technology coupled with enhanced oil recovery.</a:t>
            </a:r>
          </a:p>
          <a:p>
            <a:pPr lvl="1"/>
            <a:r>
              <a:rPr lang="en-US" dirty="0"/>
              <a:t>Continue to support development and adoption of Oxy-Combustion technology to reduce emissions and facilitate carbon capture.</a:t>
            </a:r>
          </a:p>
          <a:p>
            <a:pPr lvl="1"/>
            <a:r>
              <a:rPr lang="en-US" dirty="0"/>
              <a:t>Continue to monitor federal regulations regarding CO</a:t>
            </a:r>
            <a:r>
              <a:rPr lang="en-US" baseline="-25000" dirty="0"/>
              <a:t>2</a:t>
            </a:r>
            <a:r>
              <a:rPr lang="en-US" dirty="0"/>
              <a:t> and mercury emissions.</a:t>
            </a:r>
          </a:p>
          <a:p>
            <a:endParaRPr lang="en-US" dirty="0"/>
          </a:p>
        </p:txBody>
      </p:sp>
    </p:spTree>
    <p:extLst>
      <p:ext uri="{BB962C8B-B14F-4D97-AF65-F5344CB8AC3E}">
        <p14:creationId xmlns:p14="http://schemas.microsoft.com/office/powerpoint/2010/main" xmlns="" val="2391082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sz="3600" dirty="0" smtClean="0"/>
              <a:t>Contact Information</a:t>
            </a:r>
            <a:endParaRPr lang="en-US" sz="3600" dirty="0"/>
          </a:p>
        </p:txBody>
      </p:sp>
      <p:sp>
        <p:nvSpPr>
          <p:cNvPr id="8" name="Content Placeholder 7"/>
          <p:cNvSpPr>
            <a:spLocks noGrp="1"/>
          </p:cNvSpPr>
          <p:nvPr>
            <p:ph idx="1"/>
          </p:nvPr>
        </p:nvSpPr>
        <p:spPr/>
        <p:txBody>
          <a:bodyPr/>
          <a:lstStyle/>
          <a:p>
            <a:pPr marL="0" indent="0" algn="ctr">
              <a:buNone/>
            </a:pPr>
            <a:r>
              <a:rPr lang="en-US" sz="2800" dirty="0">
                <a:cs typeface="Times New Roman" pitchFamily="18" charset="0"/>
              </a:rPr>
              <a:t>Dr. Tom S. Witt</a:t>
            </a:r>
          </a:p>
          <a:p>
            <a:pPr marL="0" indent="0" algn="ctr">
              <a:buNone/>
            </a:pPr>
            <a:r>
              <a:rPr lang="en-US" sz="2800" dirty="0" smtClean="0">
                <a:cs typeface="Times New Roman" pitchFamily="18" charset="0"/>
              </a:rPr>
              <a:t>Professor of Economics, Emeritus</a:t>
            </a:r>
          </a:p>
          <a:p>
            <a:pPr marL="0" indent="0" algn="ctr">
              <a:buNone/>
            </a:pPr>
            <a:r>
              <a:rPr lang="en-US" sz="2800" dirty="0" smtClean="0">
                <a:cs typeface="Times New Roman" pitchFamily="18" charset="0"/>
              </a:rPr>
              <a:t>College of Business and Economics</a:t>
            </a:r>
          </a:p>
          <a:p>
            <a:pPr marL="0" indent="0" algn="ctr">
              <a:buNone/>
            </a:pPr>
            <a:r>
              <a:rPr lang="en-US" sz="2800" dirty="0" smtClean="0">
                <a:cs typeface="Times New Roman" pitchFamily="18" charset="0"/>
              </a:rPr>
              <a:t>West Virginia University</a:t>
            </a:r>
            <a:r>
              <a:rPr lang="en-US" sz="2800" dirty="0">
                <a:cs typeface="Times New Roman" pitchFamily="18" charset="0"/>
              </a:rPr>
              <a:t/>
            </a:r>
            <a:br>
              <a:rPr lang="en-US" sz="2800" dirty="0">
                <a:cs typeface="Times New Roman" pitchFamily="18" charset="0"/>
              </a:rPr>
            </a:br>
            <a:r>
              <a:rPr lang="en-US" sz="2800" dirty="0" smtClean="0">
                <a:cs typeface="Times New Roman" pitchFamily="18" charset="0"/>
              </a:rPr>
              <a:t>C 304.376.9827</a:t>
            </a:r>
            <a:r>
              <a:rPr lang="en-US" sz="2800" dirty="0">
                <a:cs typeface="Times New Roman" pitchFamily="18" charset="0"/>
              </a:rPr>
              <a:t/>
            </a:r>
            <a:br>
              <a:rPr lang="en-US" sz="2800" dirty="0">
                <a:cs typeface="Times New Roman" pitchFamily="18" charset="0"/>
              </a:rPr>
            </a:br>
            <a:r>
              <a:rPr lang="en-US" sz="2800" dirty="0" smtClean="0">
                <a:cs typeface="Times New Roman" pitchFamily="18" charset="0"/>
              </a:rPr>
              <a:t>tomswitt@gmail.com</a:t>
            </a:r>
            <a:endParaRPr lang="en-US" sz="2800" dirty="0">
              <a:cs typeface="Times New Roman" pitchFamily="18" charset="0"/>
            </a:endParaRPr>
          </a:p>
          <a:p>
            <a:endParaRPr lang="en-US" dirty="0"/>
          </a:p>
        </p:txBody>
      </p:sp>
    </p:spTree>
    <p:extLst>
      <p:ext uri="{BB962C8B-B14F-4D97-AF65-F5344CB8AC3E}">
        <p14:creationId xmlns:p14="http://schemas.microsoft.com/office/powerpoint/2010/main" xmlns="" val="38653082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West Virginia is a Major Energy Exporter </a:t>
            </a:r>
            <a:r>
              <a:rPr lang="en-US" dirty="0" err="1" smtClean="0"/>
              <a:t>Tbtu</a:t>
            </a:r>
            <a:r>
              <a:rPr lang="en-US" dirty="0" smtClean="0"/>
              <a:t> 2010</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Total Energy Production 3,674</a:t>
            </a:r>
          </a:p>
          <a:p>
            <a:pPr lvl="1"/>
            <a:r>
              <a:rPr lang="en-US" dirty="0" smtClean="0"/>
              <a:t>Coal 3,346 .1 Coal</a:t>
            </a:r>
          </a:p>
          <a:p>
            <a:pPr lvl="1"/>
            <a:r>
              <a:rPr lang="en-US" dirty="0" smtClean="0"/>
              <a:t>Natural Gas 283.0</a:t>
            </a:r>
          </a:p>
          <a:p>
            <a:pPr lvl="1"/>
            <a:r>
              <a:rPr lang="en-US" dirty="0" smtClean="0"/>
              <a:t>Crude Oil 8.9</a:t>
            </a:r>
          </a:p>
          <a:p>
            <a:r>
              <a:rPr lang="en-US" dirty="0" smtClean="0"/>
              <a:t>Total Energy Consumption 739 </a:t>
            </a:r>
          </a:p>
          <a:p>
            <a:r>
              <a:rPr lang="en-US" dirty="0" smtClean="0"/>
              <a:t>Difference -2,935</a:t>
            </a:r>
          </a:p>
          <a:p>
            <a:r>
              <a:rPr lang="en-US" dirty="0" smtClean="0"/>
              <a:t>Wyoming Only Higher State -9,998 </a:t>
            </a:r>
          </a:p>
          <a:p>
            <a:endParaRPr lang="en-US" dirty="0"/>
          </a:p>
          <a:p>
            <a:pPr marL="457200" lvl="1" indent="0">
              <a:buNone/>
            </a:pPr>
            <a:r>
              <a:rPr lang="en-US" dirty="0" smtClean="0"/>
              <a:t>Source: EIA, State Energy Data 2010</a:t>
            </a:r>
            <a:endParaRPr lang="en-US" dirty="0"/>
          </a:p>
        </p:txBody>
      </p:sp>
    </p:spTree>
    <p:extLst>
      <p:ext uri="{BB962C8B-B14F-4D97-AF65-F5344CB8AC3E}">
        <p14:creationId xmlns:p14="http://schemas.microsoft.com/office/powerpoint/2010/main" xmlns="" val="3988508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 Outline</a:t>
            </a:r>
            <a:endParaRPr lang="en-US" dirty="0"/>
          </a:p>
        </p:txBody>
      </p:sp>
      <p:sp>
        <p:nvSpPr>
          <p:cNvPr id="8" name="Content Placeholder 7"/>
          <p:cNvSpPr>
            <a:spLocks noGrp="1"/>
          </p:cNvSpPr>
          <p:nvPr>
            <p:ph idx="1"/>
          </p:nvPr>
        </p:nvSpPr>
        <p:spPr/>
        <p:txBody>
          <a:bodyPr>
            <a:normAutofit lnSpcReduction="10000"/>
          </a:bodyPr>
          <a:lstStyle/>
          <a:p>
            <a:r>
              <a:rPr lang="en-US" dirty="0" smtClean="0"/>
              <a:t>Introduction and Overview</a:t>
            </a:r>
          </a:p>
          <a:p>
            <a:r>
              <a:rPr lang="en-US" dirty="0" smtClean="0"/>
              <a:t>Economic and </a:t>
            </a:r>
            <a:r>
              <a:rPr lang="en-US" dirty="0"/>
              <a:t>E</a:t>
            </a:r>
            <a:r>
              <a:rPr lang="en-US" dirty="0" smtClean="0"/>
              <a:t>nergy Outlook</a:t>
            </a:r>
          </a:p>
          <a:p>
            <a:r>
              <a:rPr lang="en-US" dirty="0" smtClean="0"/>
              <a:t>Coal</a:t>
            </a:r>
          </a:p>
          <a:p>
            <a:r>
              <a:rPr lang="en-US" dirty="0" smtClean="0"/>
              <a:t>Natural Gas</a:t>
            </a:r>
          </a:p>
          <a:p>
            <a:r>
              <a:rPr lang="en-US" dirty="0" smtClean="0"/>
              <a:t>Nuclear</a:t>
            </a:r>
          </a:p>
          <a:p>
            <a:r>
              <a:rPr lang="en-US" dirty="0" smtClean="0"/>
              <a:t>Electric Power</a:t>
            </a:r>
          </a:p>
          <a:p>
            <a:r>
              <a:rPr lang="en-US" dirty="0" smtClean="0"/>
              <a:t>Hydrogen Fuels</a:t>
            </a:r>
          </a:p>
          <a:p>
            <a:r>
              <a:rPr lang="en-US" dirty="0" smtClean="0"/>
              <a:t>Short-Term Development Goals 2013-2017</a:t>
            </a:r>
          </a:p>
          <a:p>
            <a:endParaRPr lang="en-US" dirty="0"/>
          </a:p>
        </p:txBody>
      </p:sp>
    </p:spTree>
    <p:extLst>
      <p:ext uri="{BB962C8B-B14F-4D97-AF65-F5344CB8AC3E}">
        <p14:creationId xmlns:p14="http://schemas.microsoft.com/office/powerpoint/2010/main" xmlns="" val="1715838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Economic and Energy Outlook</a:t>
            </a:r>
            <a:br>
              <a:rPr lang="en-US" dirty="0" smtClean="0"/>
            </a:br>
            <a:r>
              <a:rPr lang="en-US" dirty="0" smtClean="0"/>
              <a:t>2013-2017</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U.S. and W.Va. </a:t>
            </a:r>
            <a:r>
              <a:rPr lang="en-US" dirty="0"/>
              <a:t>e</a:t>
            </a:r>
            <a:r>
              <a:rPr lang="en-US" dirty="0" smtClean="0"/>
              <a:t>conomic outlook </a:t>
            </a:r>
          </a:p>
          <a:p>
            <a:pPr lvl="1"/>
            <a:r>
              <a:rPr lang="en-US" dirty="0" smtClean="0"/>
              <a:t>Slower growth with W.Va. </a:t>
            </a:r>
            <a:r>
              <a:rPr lang="en-US" dirty="0"/>
              <a:t>l</a:t>
            </a:r>
            <a:r>
              <a:rPr lang="en-US" dirty="0" smtClean="0"/>
              <a:t>agging behind U.S.</a:t>
            </a:r>
          </a:p>
          <a:p>
            <a:pPr lvl="1"/>
            <a:r>
              <a:rPr lang="en-US" dirty="0" smtClean="0"/>
              <a:t>Uncertainty re Europe and Asian slowdowns</a:t>
            </a:r>
          </a:p>
          <a:p>
            <a:r>
              <a:rPr lang="en-US" dirty="0" smtClean="0"/>
              <a:t>Energy outlook based upon EIA AEO2012</a:t>
            </a:r>
          </a:p>
          <a:p>
            <a:pPr lvl="1"/>
            <a:r>
              <a:rPr lang="en-US" dirty="0" smtClean="0"/>
              <a:t>Significant growth in shale natural gas production</a:t>
            </a:r>
          </a:p>
          <a:p>
            <a:pPr marL="457200" lvl="1" indent="0">
              <a:buNone/>
            </a:pPr>
            <a:r>
              <a:rPr lang="en-US" dirty="0"/>
              <a:t>	</a:t>
            </a:r>
            <a:r>
              <a:rPr lang="en-US" dirty="0" smtClean="0"/>
              <a:t>By 2016 LNG exports</a:t>
            </a:r>
          </a:p>
          <a:p>
            <a:pPr lvl="1"/>
            <a:r>
              <a:rPr lang="en-US" dirty="0" smtClean="0"/>
              <a:t>Coal primary fuel used for electricity generation with Appalachian share declining</a:t>
            </a:r>
          </a:p>
          <a:p>
            <a:pPr lvl="1"/>
            <a:r>
              <a:rPr lang="en-US" dirty="0" smtClean="0"/>
              <a:t>Increased efficiency standards</a:t>
            </a:r>
          </a:p>
          <a:p>
            <a:pPr lvl="1"/>
            <a:r>
              <a:rPr lang="en-US" dirty="0" smtClean="0"/>
              <a:t>Declining role for energy imports</a:t>
            </a:r>
          </a:p>
          <a:p>
            <a:pPr lvl="1"/>
            <a:endParaRPr lang="en-US" dirty="0"/>
          </a:p>
        </p:txBody>
      </p:sp>
    </p:spTree>
    <p:extLst>
      <p:ext uri="{BB962C8B-B14F-4D97-AF65-F5344CB8AC3E}">
        <p14:creationId xmlns:p14="http://schemas.microsoft.com/office/powerpoint/2010/main" xmlns="" val="3918906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xmlns="" val="4234206562"/>
              </p:ext>
            </p:extLst>
          </p:nvPr>
        </p:nvGraphicFramePr>
        <p:xfrm>
          <a:off x="762000" y="152400"/>
          <a:ext cx="7804150" cy="5767388"/>
        </p:xfrm>
        <a:graphic>
          <a:graphicData uri="http://schemas.openxmlformats.org/presentationml/2006/ole">
            <p:oleObj spid="_x0000_s23599" name="Chart Page" r:id="rId4" imgW="7804080" imgH="5767560" progId="">
              <p:embed/>
            </p:oleObj>
          </a:graphicData>
        </a:graphic>
      </p:graphicFrame>
    </p:spTree>
    <p:extLst>
      <p:ext uri="{BB962C8B-B14F-4D97-AF65-F5344CB8AC3E}">
        <p14:creationId xmlns:p14="http://schemas.microsoft.com/office/powerpoint/2010/main" xmlns="" val="324354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xmlns="" val="2537333139"/>
              </p:ext>
            </p:extLst>
          </p:nvPr>
        </p:nvGraphicFramePr>
        <p:xfrm>
          <a:off x="304800" y="0"/>
          <a:ext cx="8578850" cy="6332538"/>
        </p:xfrm>
        <a:graphic>
          <a:graphicData uri="http://schemas.openxmlformats.org/presentationml/2006/ole">
            <p:oleObj spid="_x0000_s24622" name="Chart Page" r:id="rId4" imgW="8578800" imgH="6332400" progId="">
              <p:embed/>
            </p:oleObj>
          </a:graphicData>
        </a:graphic>
      </p:graphicFrame>
    </p:spTree>
    <p:extLst>
      <p:ext uri="{BB962C8B-B14F-4D97-AF65-F5344CB8AC3E}">
        <p14:creationId xmlns:p14="http://schemas.microsoft.com/office/powerpoint/2010/main" xmlns="" val="199674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xmlns="" val="3013017476"/>
              </p:ext>
            </p:extLst>
          </p:nvPr>
        </p:nvGraphicFramePr>
        <p:xfrm>
          <a:off x="228600" y="0"/>
          <a:ext cx="8534400" cy="6315075"/>
        </p:xfrm>
        <a:graphic>
          <a:graphicData uri="http://schemas.openxmlformats.org/presentationml/2006/ole">
            <p:oleObj spid="_x0000_s25646" name="Chart Page" r:id="rId4" imgW="7349400" imgH="6314400" progId="">
              <p:embed/>
            </p:oleObj>
          </a:graphicData>
        </a:graphic>
      </p:graphicFrame>
    </p:spTree>
    <p:extLst>
      <p:ext uri="{BB962C8B-B14F-4D97-AF65-F5344CB8AC3E}">
        <p14:creationId xmlns:p14="http://schemas.microsoft.com/office/powerpoint/2010/main" xmlns="" val="17601528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 Va. Coal Industry in Serious Trouble</a:t>
            </a:r>
            <a:endParaRPr lang="en-US" dirty="0"/>
          </a:p>
        </p:txBody>
      </p:sp>
      <p:sp>
        <p:nvSpPr>
          <p:cNvPr id="3" name="Content Placeholder 2"/>
          <p:cNvSpPr>
            <a:spLocks noGrp="1"/>
          </p:cNvSpPr>
          <p:nvPr>
            <p:ph idx="1"/>
          </p:nvPr>
        </p:nvSpPr>
        <p:spPr/>
        <p:txBody>
          <a:bodyPr/>
          <a:lstStyle/>
          <a:p>
            <a:r>
              <a:rPr lang="en-US" dirty="0" smtClean="0"/>
              <a:t>Patriot Coal bankrupt</a:t>
            </a:r>
          </a:p>
          <a:p>
            <a:r>
              <a:rPr lang="en-US" dirty="0" smtClean="0"/>
              <a:t>Numerous other producers have announced mine closing and layoffs</a:t>
            </a:r>
          </a:p>
          <a:p>
            <a:r>
              <a:rPr lang="en-US" dirty="0" smtClean="0"/>
              <a:t>Workforce W.Va. June employment indicates mining and logging employment decline to 31,100 from year ago rate of 33,200.</a:t>
            </a:r>
          </a:p>
          <a:p>
            <a:r>
              <a:rPr lang="en-US" dirty="0" smtClean="0"/>
              <a:t>Coal stockpiles at electric generators are above normal with lower capacity utilization</a:t>
            </a:r>
          </a:p>
          <a:p>
            <a:endParaRPr lang="en-US" dirty="0"/>
          </a:p>
        </p:txBody>
      </p:sp>
    </p:spTree>
    <p:extLst>
      <p:ext uri="{BB962C8B-B14F-4D97-AF65-F5344CB8AC3E}">
        <p14:creationId xmlns:p14="http://schemas.microsoft.com/office/powerpoint/2010/main" xmlns="" val="29259999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2516</TotalTime>
  <Words>2020</Words>
  <Application>Microsoft Office PowerPoint</Application>
  <PresentationFormat>On-screen Show (4:3)</PresentationFormat>
  <Paragraphs>219</Paragraphs>
  <Slides>29</Slides>
  <Notes>29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1" baseType="lpstr">
      <vt:lpstr>Office Theme</vt:lpstr>
      <vt:lpstr>Chart Page</vt:lpstr>
      <vt:lpstr>Fossil Energy Opportunities for West Virginia</vt:lpstr>
      <vt:lpstr>West Virginia Energy  Opportunities Project</vt:lpstr>
      <vt:lpstr>West Virginia is a Major Energy Exporter Tbtu 2010</vt:lpstr>
      <vt:lpstr>Report Outline</vt:lpstr>
      <vt:lpstr>Economic and Energy Outlook 2013-2017</vt:lpstr>
      <vt:lpstr>Slide 6</vt:lpstr>
      <vt:lpstr>Slide 7</vt:lpstr>
      <vt:lpstr>Slide 8</vt:lpstr>
      <vt:lpstr>W. Va. Coal Industry in Serious Trouble</vt:lpstr>
      <vt:lpstr>BBER Consensus Coal Forecasts</vt:lpstr>
      <vt:lpstr>Slide 11</vt:lpstr>
      <vt:lpstr>Future Opportunities for Coal Use</vt:lpstr>
      <vt:lpstr>Natural Gas- Poised for Growth? </vt:lpstr>
      <vt:lpstr>Number of Rigs and Citygate Natural Gas Prices in W.Va. 200-2012 </vt:lpstr>
      <vt:lpstr>Natural Gas Opportunities</vt:lpstr>
      <vt:lpstr>Slide 16</vt:lpstr>
      <vt:lpstr>Average Cost of Coal and Natural Gas for Electricity Generation</vt:lpstr>
      <vt:lpstr>Slide 18</vt:lpstr>
      <vt:lpstr>Slide 19</vt:lpstr>
      <vt:lpstr> EPA Regulations Playing  Key Role in Coals Future </vt:lpstr>
      <vt:lpstr>AEP and First Energy Announce Unit Retirements in W.Va.</vt:lpstr>
      <vt:lpstr>Projected Net Summer Capacity by Fuel Type 2009-2035 </vt:lpstr>
      <vt:lpstr>PJM and Electric Generating  Plant Dispatch</vt:lpstr>
      <vt:lpstr>PJM Recent Decisions</vt:lpstr>
      <vt:lpstr>Short-Term Development Goals </vt:lpstr>
      <vt:lpstr>Short-Term Development Goals </vt:lpstr>
      <vt:lpstr>Short-Term Development Goals </vt:lpstr>
      <vt:lpstr>Short-Term Development Goals </vt:lpstr>
      <vt:lpstr>Contact Information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State of West Virginia’s Labor Markets in 2011</dc:title>
  <dc:creator>Tom S Witt</dc:creator>
  <cp:lastModifiedBy>Tom S. Witt</cp:lastModifiedBy>
  <cp:revision>171</cp:revision>
  <cp:lastPrinted>2012-08-20T14:46:32Z</cp:lastPrinted>
  <dcterms:created xsi:type="dcterms:W3CDTF">2006-08-16T00:00:00Z</dcterms:created>
  <dcterms:modified xsi:type="dcterms:W3CDTF">2012-08-22T11:25:10Z</dcterms:modified>
</cp:coreProperties>
</file>