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32" r:id="rId2"/>
    <p:sldId id="337" r:id="rId3"/>
    <p:sldId id="625" r:id="rId4"/>
    <p:sldId id="609" r:id="rId5"/>
    <p:sldId id="586" r:id="rId6"/>
    <p:sldId id="627" r:id="rId7"/>
    <p:sldId id="546" r:id="rId8"/>
    <p:sldId id="580" r:id="rId9"/>
    <p:sldId id="597" r:id="rId10"/>
    <p:sldId id="626" r:id="rId11"/>
    <p:sldId id="561" r:id="rId12"/>
    <p:sldId id="624" r:id="rId13"/>
    <p:sldId id="611" r:id="rId14"/>
    <p:sldId id="610" r:id="rId15"/>
    <p:sldId id="509" r:id="rId16"/>
    <p:sldId id="622" r:id="rId17"/>
    <p:sldId id="630" r:id="rId18"/>
    <p:sldId id="620" r:id="rId19"/>
    <p:sldId id="623" r:id="rId20"/>
    <p:sldId id="629" r:id="rId21"/>
    <p:sldId id="628" r:id="rId22"/>
    <p:sldId id="631" r:id="rId23"/>
  </p:sldIdLst>
  <p:sldSz cx="7315200" cy="5486400" type="B5JIS"/>
  <p:notesSz cx="7010400" cy="9296400"/>
  <p:defaultTextStyle>
    <a:defPPr>
      <a:defRPr lang="en-US"/>
    </a:defPPr>
    <a:lvl1pPr marL="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A00"/>
    <a:srgbClr val="002855"/>
    <a:srgbClr val="33CC33"/>
    <a:srgbClr val="003366"/>
    <a:srgbClr val="FFCC00"/>
    <a:srgbClr val="8CCFFF"/>
    <a:srgbClr val="FFB8B8"/>
    <a:srgbClr val="D62F27"/>
    <a:srgbClr val="FFCC66"/>
    <a:srgbClr val="CF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429" autoAdjust="0"/>
  </p:normalViewPr>
  <p:slideViewPr>
    <p:cSldViewPr>
      <p:cViewPr varScale="1">
        <p:scale>
          <a:sx n="82" d="100"/>
          <a:sy n="82" d="100"/>
        </p:scale>
        <p:origin x="1392" y="72"/>
      </p:cViewPr>
      <p:guideLst>
        <p:guide orient="horz" pos="1728"/>
        <p:guide pos="23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208"/>
    </p:cViewPr>
  </p:sorterViewPr>
  <p:notesViewPr>
    <p:cSldViewPr>
      <p:cViewPr varScale="1">
        <p:scale>
          <a:sx n="88" d="100"/>
          <a:sy n="88" d="100"/>
        </p:scale>
        <p:origin x="37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1917213473315833"/>
        </c:manualLayout>
      </c:layout>
      <c:lineChart>
        <c:grouping val="standard"/>
        <c:varyColors val="0"/>
        <c:ser>
          <c:idx val="1"/>
          <c:order val="0"/>
          <c:tx>
            <c:strRef>
              <c:f>'Fig1-Coal Production'!$A$6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'Fig1-Coal Production'!$D$5:$S$5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'Fig1-Coal Production'!$D$6:$S$6</c:f>
              <c:numCache>
                <c:formatCode>General</c:formatCode>
                <c:ptCount val="16"/>
                <c:pt idx="0">
                  <c:v>1127688806</c:v>
                </c:pt>
                <c:pt idx="1">
                  <c:v>1094283061</c:v>
                </c:pt>
                <c:pt idx="2">
                  <c:v>1071752573</c:v>
                </c:pt>
                <c:pt idx="3">
                  <c:v>1112098870</c:v>
                </c:pt>
                <c:pt idx="4">
                  <c:v>1131498099</c:v>
                </c:pt>
                <c:pt idx="5">
                  <c:v>1162749659</c:v>
                </c:pt>
                <c:pt idx="6">
                  <c:v>1146635345</c:v>
                </c:pt>
                <c:pt idx="7">
                  <c:v>1171808669</c:v>
                </c:pt>
                <c:pt idx="8">
                  <c:v>1074923392</c:v>
                </c:pt>
                <c:pt idx="9">
                  <c:v>1084368148</c:v>
                </c:pt>
                <c:pt idx="10">
                  <c:v>1095627536</c:v>
                </c:pt>
                <c:pt idx="11">
                  <c:v>1016458418</c:v>
                </c:pt>
                <c:pt idx="12">
                  <c:v>984841779</c:v>
                </c:pt>
                <c:pt idx="13">
                  <c:v>1000048758</c:v>
                </c:pt>
                <c:pt idx="14">
                  <c:v>896940563</c:v>
                </c:pt>
                <c:pt idx="15" formatCode="#,##0">
                  <c:v>728232000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852208"/>
        <c:axId val="91962976"/>
      </c:lineChart>
      <c:lineChart>
        <c:grouping val="standard"/>
        <c:varyColors val="0"/>
        <c:ser>
          <c:idx val="2"/>
          <c:order val="1"/>
          <c:tx>
            <c:strRef>
              <c:f>'Fig1-Coal Production'!$A$7</c:f>
              <c:strCache>
                <c:ptCount val="1"/>
                <c:pt idx="0">
                  <c:v>West Virginia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1.7094017094017096E-2"/>
                  <c:y val="4.690117252931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'Fig1-Coal Production'!$D$5:$S$5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'Fig1-Coal Production'!$D$7:$S$7</c:f>
              <c:numCache>
                <c:formatCode>General</c:formatCode>
                <c:ptCount val="16"/>
                <c:pt idx="0">
                  <c:v>162415815</c:v>
                </c:pt>
                <c:pt idx="1">
                  <c:v>150077736</c:v>
                </c:pt>
                <c:pt idx="2">
                  <c:v>139711310</c:v>
                </c:pt>
                <c:pt idx="3">
                  <c:v>147993201</c:v>
                </c:pt>
                <c:pt idx="4">
                  <c:v>153649647</c:v>
                </c:pt>
                <c:pt idx="5">
                  <c:v>152373615</c:v>
                </c:pt>
                <c:pt idx="6">
                  <c:v>153479515</c:v>
                </c:pt>
                <c:pt idx="7">
                  <c:v>157778087</c:v>
                </c:pt>
                <c:pt idx="8">
                  <c:v>137127322</c:v>
                </c:pt>
                <c:pt idx="9">
                  <c:v>135219749</c:v>
                </c:pt>
                <c:pt idx="10">
                  <c:v>134661745</c:v>
                </c:pt>
                <c:pt idx="11">
                  <c:v>120424758</c:v>
                </c:pt>
                <c:pt idx="12">
                  <c:v>112786287</c:v>
                </c:pt>
                <c:pt idx="13">
                  <c:v>112187373</c:v>
                </c:pt>
                <c:pt idx="14">
                  <c:v>95632900</c:v>
                </c:pt>
                <c:pt idx="15" formatCode="_(* #,##0_);_(* \(#,##0\);_(* &quot;-&quot;??_);_(@_)">
                  <c:v>80004000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7413568"/>
        <c:axId val="91963536"/>
      </c:lineChart>
      <c:catAx>
        <c:axId val="34585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62976"/>
        <c:crosses val="autoZero"/>
        <c:auto val="1"/>
        <c:lblAlgn val="ctr"/>
        <c:lblOffset val="100"/>
        <c:noMultiLvlLbl val="0"/>
      </c:catAx>
      <c:valAx>
        <c:axId val="91962976"/>
        <c:scaling>
          <c:orientation val="minMax"/>
          <c:min val="600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52208"/>
        <c:crosses val="autoZero"/>
        <c:crossBetween val="between"/>
        <c:dispUnits>
          <c:builtInUnit val="millions"/>
        </c:dispUnits>
      </c:valAx>
      <c:valAx>
        <c:axId val="91963536"/>
        <c:scaling>
          <c:orientation val="minMax"/>
          <c:max val="200000000"/>
          <c:min val="6000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13568"/>
        <c:crosses val="max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catAx>
        <c:axId val="34741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63536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3653324584426949"/>
        </c:manualLayout>
      </c:layout>
      <c:lineChart>
        <c:grouping val="standard"/>
        <c:varyColors val="0"/>
        <c:ser>
          <c:idx val="0"/>
          <c:order val="0"/>
          <c:tx>
            <c:strRef>
              <c:f>'Table 5 - Cross-tabular summary'!$A$47</c:f>
              <c:strCache>
                <c:ptCount val="1"/>
                <c:pt idx="0">
                  <c:v>WV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1.923076923076927E-2"/>
                  <c:y val="-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5 - Cross-tabular summary'!$B$1:$I$1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'Table 5 - Cross-tabular summary'!$B$47:$I$47</c:f>
              <c:numCache>
                <c:formatCode>General</c:formatCode>
                <c:ptCount val="8"/>
                <c:pt idx="0">
                  <c:v>0.67</c:v>
                </c:pt>
                <c:pt idx="1">
                  <c:v>0.51</c:v>
                </c:pt>
                <c:pt idx="2">
                  <c:v>0.59</c:v>
                </c:pt>
                <c:pt idx="3">
                  <c:v>0.54</c:v>
                </c:pt>
                <c:pt idx="4">
                  <c:v>0.5</c:v>
                </c:pt>
                <c:pt idx="5">
                  <c:v>0.53</c:v>
                </c:pt>
                <c:pt idx="6">
                  <c:v>0.56999999999999995</c:v>
                </c:pt>
                <c:pt idx="7">
                  <c:v>0.52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 5 - Cross-tabular summary'!$A$49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6.41025641025641E-3"/>
                  <c:y val="-2.0833333333333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5 - Cross-tabular summary'!$B$1:$I$1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'Table 5 - Cross-tabular summary'!$B$49:$I$49</c:f>
              <c:numCache>
                <c:formatCode>General</c:formatCode>
                <c:ptCount val="8"/>
                <c:pt idx="0">
                  <c:v>0.68</c:v>
                </c:pt>
                <c:pt idx="1">
                  <c:v>0.6</c:v>
                </c:pt>
                <c:pt idx="2">
                  <c:v>0.62</c:v>
                </c:pt>
                <c:pt idx="3">
                  <c:v>0.57999999999999996</c:v>
                </c:pt>
                <c:pt idx="4">
                  <c:v>0.5</c:v>
                </c:pt>
                <c:pt idx="5">
                  <c:v>0.53</c:v>
                </c:pt>
                <c:pt idx="6">
                  <c:v>0.54</c:v>
                </c:pt>
                <c:pt idx="7">
                  <c:v>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285312"/>
        <c:axId val="352285872"/>
      </c:lineChart>
      <c:catAx>
        <c:axId val="35228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85872"/>
        <c:crosses val="autoZero"/>
        <c:auto val="1"/>
        <c:lblAlgn val="ctr"/>
        <c:lblOffset val="100"/>
        <c:noMultiLvlLbl val="0"/>
      </c:catAx>
      <c:valAx>
        <c:axId val="352285872"/>
        <c:scaling>
          <c:orientation val="minMax"/>
          <c:min val="0.4"/>
        </c:scaling>
        <c:delete val="0"/>
        <c:axPos val="l"/>
        <c:numFmt formatCode="0.0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8531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53894356955380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'Table 6 - Cross-tabular summary'!$A$49</c:f>
              <c:strCache>
                <c:ptCount val="1"/>
                <c:pt idx="0">
                  <c:v>Rest of US</c:v>
                </c:pt>
              </c:strCache>
            </c:strRef>
          </c:tx>
          <c:spPr>
            <a:solidFill>
              <a:srgbClr val="EAAA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4.05982905982906E-2"/>
                  <c:y val="-0.131944444444444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6 - Cross-tabular summary'!$B$47:$Z$47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6 - Cross-tabular summary'!$B$49:$Z$49</c:f>
              <c:numCache>
                <c:formatCode>General</c:formatCode>
                <c:ptCount val="11"/>
                <c:pt idx="0">
                  <c:v>330.3</c:v>
                </c:pt>
                <c:pt idx="1">
                  <c:v>751.4</c:v>
                </c:pt>
                <c:pt idx="2">
                  <c:v>1271.8</c:v>
                </c:pt>
                <c:pt idx="3">
                  <c:v>802.4</c:v>
                </c:pt>
                <c:pt idx="4">
                  <c:v>536.79999999999995</c:v>
                </c:pt>
                <c:pt idx="5">
                  <c:v>1678.1</c:v>
                </c:pt>
                <c:pt idx="6">
                  <c:v>2841.3</c:v>
                </c:pt>
                <c:pt idx="7">
                  <c:v>10096.4</c:v>
                </c:pt>
                <c:pt idx="8">
                  <c:v>6963.5</c:v>
                </c:pt>
                <c:pt idx="9">
                  <c:v>5043.1000000000004</c:v>
                </c:pt>
                <c:pt idx="10">
                  <c:v>15258.699999999999</c:v>
                </c:pt>
              </c:numCache>
            </c:numRef>
          </c:val>
          <c:extLst/>
        </c:ser>
        <c:ser>
          <c:idx val="0"/>
          <c:order val="1"/>
          <c:tx>
            <c:strRef>
              <c:f>'Table 6 - Cross-tabular summary'!$A$48</c:f>
              <c:strCache>
                <c:ptCount val="1"/>
                <c:pt idx="0">
                  <c:v>West Virginia</c:v>
                </c:pt>
              </c:strCache>
            </c:strRef>
          </c:tx>
          <c:spPr>
            <a:solidFill>
              <a:srgbClr val="00285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51282051282132E-2"/>
                  <c:y val="-0.114583333333333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6 - Cross-tabular summary'!$B$47:$Z$47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'Table 6 - Cross-tabular summary'!$B$48:$Z$48</c:f>
              <c:numCache>
                <c:formatCode>General</c:formatCode>
                <c:ptCount val="11"/>
                <c:pt idx="7">
                  <c:v>1096.5999999999999</c:v>
                </c:pt>
                <c:pt idx="10">
                  <c:v>1335.1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7384384"/>
        <c:axId val="87384944"/>
      </c:barChart>
      <c:catAx>
        <c:axId val="8738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84944"/>
        <c:crosses val="autoZero"/>
        <c:auto val="1"/>
        <c:lblAlgn val="ctr"/>
        <c:lblOffset val="100"/>
        <c:noMultiLvlLbl val="0"/>
      </c:catAx>
      <c:valAx>
        <c:axId val="873849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84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5389435695538054"/>
        </c:manualLayout>
      </c:layout>
      <c:lineChart>
        <c:grouping val="standard"/>
        <c:varyColors val="0"/>
        <c:ser>
          <c:idx val="0"/>
          <c:order val="0"/>
          <c:tx>
            <c:strRef>
              <c:f>'Retail Electricity Price'!$J$5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>
                <c:manualLayout>
                  <c:x val="-5.7692307692307696E-2"/>
                  <c:y val="-2.0833333333333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'Retail Electricity Price'!$I$6:$I$70</c:f>
              <c:strCache>
                <c:ptCount val="65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'Retail Electricity Price'!$J$6:$J$70</c:f>
              <c:numCache>
                <c:formatCode>General</c:formatCode>
                <c:ptCount val="65"/>
                <c:pt idx="0">
                  <c:v>6.03</c:v>
                </c:pt>
                <c:pt idx="1">
                  <c:v>6.42</c:v>
                </c:pt>
                <c:pt idx="2">
                  <c:v>6.32</c:v>
                </c:pt>
                <c:pt idx="3">
                  <c:v>6.39</c:v>
                </c:pt>
                <c:pt idx="4">
                  <c:v>6.06</c:v>
                </c:pt>
                <c:pt idx="5">
                  <c:v>6.4</c:v>
                </c:pt>
                <c:pt idx="6">
                  <c:v>6.25</c:v>
                </c:pt>
                <c:pt idx="7">
                  <c:v>6.28</c:v>
                </c:pt>
                <c:pt idx="8">
                  <c:v>6.01</c:v>
                </c:pt>
                <c:pt idx="9">
                  <c:v>6.53</c:v>
                </c:pt>
                <c:pt idx="10">
                  <c:v>6.32</c:v>
                </c:pt>
                <c:pt idx="11">
                  <c:v>6.24</c:v>
                </c:pt>
                <c:pt idx="12">
                  <c:v>6.03</c:v>
                </c:pt>
                <c:pt idx="13">
                  <c:v>6.4</c:v>
                </c:pt>
                <c:pt idx="14">
                  <c:v>6.31</c:v>
                </c:pt>
                <c:pt idx="15">
                  <c:v>6.27</c:v>
                </c:pt>
                <c:pt idx="16">
                  <c:v>6.04</c:v>
                </c:pt>
                <c:pt idx="17">
                  <c:v>6.45</c:v>
                </c:pt>
                <c:pt idx="18">
                  <c:v>6.21</c:v>
                </c:pt>
                <c:pt idx="19">
                  <c:v>6.21</c:v>
                </c:pt>
                <c:pt idx="20">
                  <c:v>6.08</c:v>
                </c:pt>
                <c:pt idx="21">
                  <c:v>6.55</c:v>
                </c:pt>
                <c:pt idx="22">
                  <c:v>6.45</c:v>
                </c:pt>
                <c:pt idx="23">
                  <c:v>6.44</c:v>
                </c:pt>
                <c:pt idx="24">
                  <c:v>6.28</c:v>
                </c:pt>
                <c:pt idx="25">
                  <c:v>6.81</c:v>
                </c:pt>
                <c:pt idx="26">
                  <c:v>7</c:v>
                </c:pt>
                <c:pt idx="27">
                  <c:v>6.98</c:v>
                </c:pt>
                <c:pt idx="28">
                  <c:v>6.66</c:v>
                </c:pt>
                <c:pt idx="29">
                  <c:v>7.14</c:v>
                </c:pt>
                <c:pt idx="30">
                  <c:v>7.39</c:v>
                </c:pt>
                <c:pt idx="31">
                  <c:v>7.21</c:v>
                </c:pt>
                <c:pt idx="32">
                  <c:v>7.58</c:v>
                </c:pt>
                <c:pt idx="33">
                  <c:v>8.01</c:v>
                </c:pt>
                <c:pt idx="34">
                  <c:v>7.94</c:v>
                </c:pt>
                <c:pt idx="35">
                  <c:v>8.1999999999999993</c:v>
                </c:pt>
                <c:pt idx="36">
                  <c:v>8.32</c:v>
                </c:pt>
                <c:pt idx="37">
                  <c:v>8.84</c:v>
                </c:pt>
                <c:pt idx="38">
                  <c:v>9.1300000000000008</c:v>
                </c:pt>
                <c:pt idx="39">
                  <c:v>9.06</c:v>
                </c:pt>
                <c:pt idx="40">
                  <c:v>8.8800000000000008</c:v>
                </c:pt>
                <c:pt idx="41">
                  <c:v>9.5399999999999991</c:v>
                </c:pt>
                <c:pt idx="42">
                  <c:v>9.69</c:v>
                </c:pt>
                <c:pt idx="43">
                  <c:v>9.68</c:v>
                </c:pt>
                <c:pt idx="44">
                  <c:v>9.65</c:v>
                </c:pt>
                <c:pt idx="45">
                  <c:v>10.08</c:v>
                </c:pt>
                <c:pt idx="46">
                  <c:v>9.91</c:v>
                </c:pt>
                <c:pt idx="47">
                  <c:v>9.85</c:v>
                </c:pt>
                <c:pt idx="48">
                  <c:v>9.43</c:v>
                </c:pt>
                <c:pt idx="49">
                  <c:v>9.81</c:v>
                </c:pt>
                <c:pt idx="50">
                  <c:v>9.66</c:v>
                </c:pt>
                <c:pt idx="51">
                  <c:v>9.3000000000000007</c:v>
                </c:pt>
                <c:pt idx="52">
                  <c:v>9.1199999999999992</c:v>
                </c:pt>
                <c:pt idx="53">
                  <c:v>9.6199999999999992</c:v>
                </c:pt>
                <c:pt idx="54">
                  <c:v>9.48</c:v>
                </c:pt>
                <c:pt idx="55">
                  <c:v>9.32</c:v>
                </c:pt>
                <c:pt idx="56">
                  <c:v>9.25</c:v>
                </c:pt>
                <c:pt idx="57">
                  <c:v>10.23</c:v>
                </c:pt>
                <c:pt idx="58">
                  <c:v>10.7</c:v>
                </c:pt>
                <c:pt idx="59">
                  <c:v>10.68</c:v>
                </c:pt>
                <c:pt idx="60">
                  <c:v>10.76</c:v>
                </c:pt>
                <c:pt idx="61">
                  <c:v>11.28</c:v>
                </c:pt>
                <c:pt idx="62">
                  <c:v>11.44</c:v>
                </c:pt>
                <c:pt idx="63">
                  <c:v>11.53</c:v>
                </c:pt>
                <c:pt idx="64">
                  <c:v>11.46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'Retail Electricity Price'!$K$5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rgbClr val="EAAA00"/>
              </a:solidFill>
              <a:round/>
            </a:ln>
            <a:effectLst/>
          </c:spPr>
          <c:marker>
            <c:symbol val="none"/>
          </c:marker>
          <c:dLbls>
            <c:dLbl>
              <c:idx val="42"/>
              <c:layout>
                <c:manualLayout>
                  <c:x val="-1.2820512820512742E-2"/>
                  <c:y val="1.7361111111111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'Retail Electricity Price'!$I$6:$I$70</c:f>
              <c:strCache>
                <c:ptCount val="65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'Retail Electricity Price'!$K$6:$K$70</c:f>
              <c:numCache>
                <c:formatCode>General</c:formatCode>
                <c:ptCount val="65"/>
                <c:pt idx="0">
                  <c:v>5.4</c:v>
                </c:pt>
                <c:pt idx="1">
                  <c:v>5.51</c:v>
                </c:pt>
                <c:pt idx="2">
                  <c:v>5.34</c:v>
                </c:pt>
                <c:pt idx="3">
                  <c:v>5.52</c:v>
                </c:pt>
                <c:pt idx="4">
                  <c:v>5.44</c:v>
                </c:pt>
                <c:pt idx="5">
                  <c:v>5.48</c:v>
                </c:pt>
                <c:pt idx="6">
                  <c:v>5.3</c:v>
                </c:pt>
                <c:pt idx="7">
                  <c:v>5.44</c:v>
                </c:pt>
                <c:pt idx="8">
                  <c:v>5.45</c:v>
                </c:pt>
                <c:pt idx="9">
                  <c:v>5.5</c:v>
                </c:pt>
                <c:pt idx="10">
                  <c:v>5.37</c:v>
                </c:pt>
                <c:pt idx="11">
                  <c:v>5.51</c:v>
                </c:pt>
                <c:pt idx="12">
                  <c:v>5.48</c:v>
                </c:pt>
                <c:pt idx="13">
                  <c:v>5.48</c:v>
                </c:pt>
                <c:pt idx="14">
                  <c:v>5.39</c:v>
                </c:pt>
                <c:pt idx="15">
                  <c:v>5.51</c:v>
                </c:pt>
                <c:pt idx="16">
                  <c:v>5.57</c:v>
                </c:pt>
                <c:pt idx="17">
                  <c:v>5.61</c:v>
                </c:pt>
                <c:pt idx="18">
                  <c:v>5.39</c:v>
                </c:pt>
                <c:pt idx="19">
                  <c:v>5.56</c:v>
                </c:pt>
                <c:pt idx="20">
                  <c:v>5.54</c:v>
                </c:pt>
                <c:pt idx="21">
                  <c:v>5.63</c:v>
                </c:pt>
                <c:pt idx="22">
                  <c:v>5.51</c:v>
                </c:pt>
                <c:pt idx="23">
                  <c:v>5.7</c:v>
                </c:pt>
                <c:pt idx="24">
                  <c:v>5.68</c:v>
                </c:pt>
                <c:pt idx="25">
                  <c:v>5.79</c:v>
                </c:pt>
                <c:pt idx="26">
                  <c:v>5.89</c:v>
                </c:pt>
                <c:pt idx="27">
                  <c:v>6.02</c:v>
                </c:pt>
                <c:pt idx="28">
                  <c:v>5.89</c:v>
                </c:pt>
                <c:pt idx="29">
                  <c:v>6.02</c:v>
                </c:pt>
                <c:pt idx="30">
                  <c:v>6.12</c:v>
                </c:pt>
                <c:pt idx="31">
                  <c:v>6.27</c:v>
                </c:pt>
                <c:pt idx="32">
                  <c:v>6.69</c:v>
                </c:pt>
                <c:pt idx="33">
                  <c:v>6.7</c:v>
                </c:pt>
                <c:pt idx="34">
                  <c:v>6.56</c:v>
                </c:pt>
                <c:pt idx="35">
                  <c:v>7.14</c:v>
                </c:pt>
                <c:pt idx="36">
                  <c:v>7.41</c:v>
                </c:pt>
                <c:pt idx="37">
                  <c:v>7.52</c:v>
                </c:pt>
                <c:pt idx="38">
                  <c:v>7.72</c:v>
                </c:pt>
                <c:pt idx="39">
                  <c:v>7.99</c:v>
                </c:pt>
                <c:pt idx="40">
                  <c:v>7.88</c:v>
                </c:pt>
                <c:pt idx="41">
                  <c:v>8.1199999999999992</c:v>
                </c:pt>
                <c:pt idx="42">
                  <c:v>8.17</c:v>
                </c:pt>
                <c:pt idx="43">
                  <c:v>8.41</c:v>
                </c:pt>
                <c:pt idx="44">
                  <c:v>8.42</c:v>
                </c:pt>
                <c:pt idx="45">
                  <c:v>8.39</c:v>
                </c:pt>
                <c:pt idx="46">
                  <c:v>8.35</c:v>
                </c:pt>
                <c:pt idx="47">
                  <c:v>8.5299999999999994</c:v>
                </c:pt>
                <c:pt idx="48">
                  <c:v>8.2899999999999991</c:v>
                </c:pt>
                <c:pt idx="49">
                  <c:v>8.3699999999999992</c:v>
                </c:pt>
                <c:pt idx="50">
                  <c:v>8.0299999999999994</c:v>
                </c:pt>
                <c:pt idx="51">
                  <c:v>7.98</c:v>
                </c:pt>
                <c:pt idx="52">
                  <c:v>8.01</c:v>
                </c:pt>
                <c:pt idx="53">
                  <c:v>8.11</c:v>
                </c:pt>
                <c:pt idx="54">
                  <c:v>7.82</c:v>
                </c:pt>
                <c:pt idx="55">
                  <c:v>8.0399999999999991</c:v>
                </c:pt>
                <c:pt idx="56">
                  <c:v>8.17</c:v>
                </c:pt>
                <c:pt idx="57">
                  <c:v>8.6199999999999992</c:v>
                </c:pt>
                <c:pt idx="58">
                  <c:v>8.73</c:v>
                </c:pt>
                <c:pt idx="59">
                  <c:v>8.9700000000000006</c:v>
                </c:pt>
                <c:pt idx="60">
                  <c:v>9.34</c:v>
                </c:pt>
                <c:pt idx="61">
                  <c:v>9.34</c:v>
                </c:pt>
                <c:pt idx="62">
                  <c:v>9.18</c:v>
                </c:pt>
                <c:pt idx="63">
                  <c:v>9.5399999999999991</c:v>
                </c:pt>
                <c:pt idx="64">
                  <c:v>9.73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'Retail Electricity Price'!$L$5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rgbClr val="A2AAAD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layout>
                <c:manualLayout>
                  <c:x val="4.9145299145299144E-2"/>
                  <c:y val="-3.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'Retail Electricity Price'!$I$6:$I$70</c:f>
              <c:strCache>
                <c:ptCount val="65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'Retail Electricity Price'!$L$6:$L$70</c:f>
              <c:numCache>
                <c:formatCode>General</c:formatCode>
                <c:ptCount val="65"/>
                <c:pt idx="0">
                  <c:v>3.63</c:v>
                </c:pt>
                <c:pt idx="1">
                  <c:v>3.75</c:v>
                </c:pt>
                <c:pt idx="2">
                  <c:v>3.8</c:v>
                </c:pt>
                <c:pt idx="3">
                  <c:v>3.78</c:v>
                </c:pt>
                <c:pt idx="4">
                  <c:v>3.8</c:v>
                </c:pt>
                <c:pt idx="5">
                  <c:v>3.79</c:v>
                </c:pt>
                <c:pt idx="6">
                  <c:v>3.77</c:v>
                </c:pt>
                <c:pt idx="7">
                  <c:v>3.86</c:v>
                </c:pt>
                <c:pt idx="8">
                  <c:v>3.75</c:v>
                </c:pt>
                <c:pt idx="9">
                  <c:v>3.8</c:v>
                </c:pt>
                <c:pt idx="10">
                  <c:v>3.83</c:v>
                </c:pt>
                <c:pt idx="11">
                  <c:v>3.87</c:v>
                </c:pt>
                <c:pt idx="12">
                  <c:v>3.81</c:v>
                </c:pt>
                <c:pt idx="13">
                  <c:v>3.84</c:v>
                </c:pt>
                <c:pt idx="14">
                  <c:v>3.85</c:v>
                </c:pt>
                <c:pt idx="15">
                  <c:v>3.82</c:v>
                </c:pt>
                <c:pt idx="16">
                  <c:v>3.84</c:v>
                </c:pt>
                <c:pt idx="17">
                  <c:v>3.86</c:v>
                </c:pt>
                <c:pt idx="18">
                  <c:v>3.87</c:v>
                </c:pt>
                <c:pt idx="19">
                  <c:v>3.83</c:v>
                </c:pt>
                <c:pt idx="20">
                  <c:v>3.63</c:v>
                </c:pt>
                <c:pt idx="21">
                  <c:v>3.66</c:v>
                </c:pt>
                <c:pt idx="22">
                  <c:v>3.77</c:v>
                </c:pt>
                <c:pt idx="23">
                  <c:v>3.77</c:v>
                </c:pt>
                <c:pt idx="24">
                  <c:v>3.77</c:v>
                </c:pt>
                <c:pt idx="25">
                  <c:v>3.86</c:v>
                </c:pt>
                <c:pt idx="26">
                  <c:v>4.0999999999999996</c:v>
                </c:pt>
                <c:pt idx="27">
                  <c:v>4.09</c:v>
                </c:pt>
                <c:pt idx="28">
                  <c:v>4.04</c:v>
                </c:pt>
                <c:pt idx="29">
                  <c:v>4.0999999999999996</c:v>
                </c:pt>
                <c:pt idx="30">
                  <c:v>4.34</c:v>
                </c:pt>
                <c:pt idx="31">
                  <c:v>4.34</c:v>
                </c:pt>
                <c:pt idx="32">
                  <c:v>5.03</c:v>
                </c:pt>
                <c:pt idx="33">
                  <c:v>5.44</c:v>
                </c:pt>
                <c:pt idx="34">
                  <c:v>5.19</c:v>
                </c:pt>
                <c:pt idx="35">
                  <c:v>5.34</c:v>
                </c:pt>
                <c:pt idx="36">
                  <c:v>5.74</c:v>
                </c:pt>
                <c:pt idx="37">
                  <c:v>5.68</c:v>
                </c:pt>
                <c:pt idx="38">
                  <c:v>6</c:v>
                </c:pt>
                <c:pt idx="39">
                  <c:v>6</c:v>
                </c:pt>
                <c:pt idx="40">
                  <c:v>5.95</c:v>
                </c:pt>
                <c:pt idx="41">
                  <c:v>6.11</c:v>
                </c:pt>
                <c:pt idx="42">
                  <c:v>6.31</c:v>
                </c:pt>
                <c:pt idx="43">
                  <c:v>6.33</c:v>
                </c:pt>
                <c:pt idx="44">
                  <c:v>6.36</c:v>
                </c:pt>
                <c:pt idx="45">
                  <c:v>6.23</c:v>
                </c:pt>
                <c:pt idx="46">
                  <c:v>6.38</c:v>
                </c:pt>
                <c:pt idx="47">
                  <c:v>6.34</c:v>
                </c:pt>
                <c:pt idx="48">
                  <c:v>6.26</c:v>
                </c:pt>
                <c:pt idx="49">
                  <c:v>6.27</c:v>
                </c:pt>
                <c:pt idx="50">
                  <c:v>6.26</c:v>
                </c:pt>
                <c:pt idx="51">
                  <c:v>6.01</c:v>
                </c:pt>
                <c:pt idx="52">
                  <c:v>5.98</c:v>
                </c:pt>
                <c:pt idx="53">
                  <c:v>5.96</c:v>
                </c:pt>
                <c:pt idx="54">
                  <c:v>5.81</c:v>
                </c:pt>
                <c:pt idx="55">
                  <c:v>5.74</c:v>
                </c:pt>
                <c:pt idx="56">
                  <c:v>5.9</c:v>
                </c:pt>
                <c:pt idx="57">
                  <c:v>6.16</c:v>
                </c:pt>
                <c:pt idx="58">
                  <c:v>6.18</c:v>
                </c:pt>
                <c:pt idx="59">
                  <c:v>6.12</c:v>
                </c:pt>
                <c:pt idx="60">
                  <c:v>6.48</c:v>
                </c:pt>
                <c:pt idx="61">
                  <c:v>6.55</c:v>
                </c:pt>
                <c:pt idx="62">
                  <c:v>6.58</c:v>
                </c:pt>
                <c:pt idx="63">
                  <c:v>6.66</c:v>
                </c:pt>
                <c:pt idx="64">
                  <c:v>6.76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289232"/>
        <c:axId val="352289792"/>
      </c:lineChart>
      <c:catAx>
        <c:axId val="35228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89792"/>
        <c:crosses val="autoZero"/>
        <c:auto val="1"/>
        <c:lblAlgn val="ctr"/>
        <c:lblOffset val="100"/>
        <c:tickLblSkip val="4"/>
        <c:noMultiLvlLbl val="0"/>
      </c:catAx>
      <c:valAx>
        <c:axId val="352289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8923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4694991251093612"/>
        </c:manualLayout>
      </c:layout>
      <c:lineChart>
        <c:grouping val="standard"/>
        <c:varyColors val="0"/>
        <c:ser>
          <c:idx val="0"/>
          <c:order val="0"/>
          <c:tx>
            <c:strRef>
              <c:f>'Table 1 - Cross-tabular summary'!$C$1:$D$1</c:f>
              <c:strCache>
                <c:ptCount val="1"/>
                <c:pt idx="0">
                  <c:v>Northern WV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layout>
                <c:manualLayout>
                  <c:x val="-8.5470085470086259E-3"/>
                  <c:y val="4.513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1 - Cross-tabular summary'!$B$3:$B$71</c:f>
              <c:strCache>
                <c:ptCount val="6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2017</c:v>
                </c:pt>
              </c:strCache>
            </c:strRef>
          </c:cat>
          <c:val>
            <c:numRef>
              <c:f>'Table 1 - Cross-tabular summary'!$C$3:$C$71</c:f>
              <c:numCache>
                <c:formatCode>General</c:formatCode>
                <c:ptCount val="69"/>
                <c:pt idx="0">
                  <c:v>11154145</c:v>
                </c:pt>
                <c:pt idx="1">
                  <c:v>10638891</c:v>
                </c:pt>
                <c:pt idx="2">
                  <c:v>10380399</c:v>
                </c:pt>
                <c:pt idx="3">
                  <c:v>10582524</c:v>
                </c:pt>
                <c:pt idx="4">
                  <c:v>11963861</c:v>
                </c:pt>
                <c:pt idx="5">
                  <c:v>11006300</c:v>
                </c:pt>
                <c:pt idx="6">
                  <c:v>9679225</c:v>
                </c:pt>
                <c:pt idx="7">
                  <c:v>10068848</c:v>
                </c:pt>
                <c:pt idx="8">
                  <c:v>11402866</c:v>
                </c:pt>
                <c:pt idx="9">
                  <c:v>9418744</c:v>
                </c:pt>
                <c:pt idx="10">
                  <c:v>7760508</c:v>
                </c:pt>
                <c:pt idx="11">
                  <c:v>10156175</c:v>
                </c:pt>
                <c:pt idx="12">
                  <c:v>9675410</c:v>
                </c:pt>
                <c:pt idx="13">
                  <c:v>10964335</c:v>
                </c:pt>
                <c:pt idx="14">
                  <c:v>9206619</c:v>
                </c:pt>
                <c:pt idx="15">
                  <c:v>10550501</c:v>
                </c:pt>
                <c:pt idx="16">
                  <c:v>10856993</c:v>
                </c:pt>
                <c:pt idx="17">
                  <c:v>12427853</c:v>
                </c:pt>
                <c:pt idx="18">
                  <c:v>10962738</c:v>
                </c:pt>
                <c:pt idx="19">
                  <c:v>13220943</c:v>
                </c:pt>
                <c:pt idx="20">
                  <c:v>12108725</c:v>
                </c:pt>
                <c:pt idx="21">
                  <c:v>12576560</c:v>
                </c:pt>
                <c:pt idx="22">
                  <c:v>12012942</c:v>
                </c:pt>
                <c:pt idx="23">
                  <c:v>12148923</c:v>
                </c:pt>
                <c:pt idx="24">
                  <c:v>13210268</c:v>
                </c:pt>
                <c:pt idx="25">
                  <c:v>12827648</c:v>
                </c:pt>
                <c:pt idx="26">
                  <c:v>10948463</c:v>
                </c:pt>
                <c:pt idx="27">
                  <c:v>11127718</c:v>
                </c:pt>
                <c:pt idx="28">
                  <c:v>13115427</c:v>
                </c:pt>
                <c:pt idx="29">
                  <c:v>11997370</c:v>
                </c:pt>
                <c:pt idx="30">
                  <c:v>11487087</c:v>
                </c:pt>
                <c:pt idx="31">
                  <c:v>10955739</c:v>
                </c:pt>
                <c:pt idx="32">
                  <c:v>11721888</c:v>
                </c:pt>
                <c:pt idx="33">
                  <c:v>12223244</c:v>
                </c:pt>
                <c:pt idx="34">
                  <c:v>10418541</c:v>
                </c:pt>
                <c:pt idx="35">
                  <c:v>12081651</c:v>
                </c:pt>
                <c:pt idx="36">
                  <c:v>11717390</c:v>
                </c:pt>
                <c:pt idx="37">
                  <c:v>10107390</c:v>
                </c:pt>
                <c:pt idx="38">
                  <c:v>9338968</c:v>
                </c:pt>
                <c:pt idx="39">
                  <c:v>10778021</c:v>
                </c:pt>
                <c:pt idx="40">
                  <c:v>11479091</c:v>
                </c:pt>
                <c:pt idx="41">
                  <c:v>11190461</c:v>
                </c:pt>
                <c:pt idx="42">
                  <c:v>10554150</c:v>
                </c:pt>
                <c:pt idx="43">
                  <c:v>12524315</c:v>
                </c:pt>
                <c:pt idx="44">
                  <c:v>12757479</c:v>
                </c:pt>
                <c:pt idx="45">
                  <c:v>11659969</c:v>
                </c:pt>
                <c:pt idx="46">
                  <c:v>10249860</c:v>
                </c:pt>
                <c:pt idx="47">
                  <c:v>11523428</c:v>
                </c:pt>
                <c:pt idx="48">
                  <c:v>11976812</c:v>
                </c:pt>
                <c:pt idx="49">
                  <c:v>10423422</c:v>
                </c:pt>
                <c:pt idx="50">
                  <c:v>10595188</c:v>
                </c:pt>
                <c:pt idx="51">
                  <c:v>11594699</c:v>
                </c:pt>
                <c:pt idx="52">
                  <c:v>11304897</c:v>
                </c:pt>
                <c:pt idx="53">
                  <c:v>11574347</c:v>
                </c:pt>
                <c:pt idx="54">
                  <c:v>11262283</c:v>
                </c:pt>
                <c:pt idx="55">
                  <c:v>11452355</c:v>
                </c:pt>
                <c:pt idx="56">
                  <c:v>13632516</c:v>
                </c:pt>
                <c:pt idx="57">
                  <c:v>13141102</c:v>
                </c:pt>
                <c:pt idx="58">
                  <c:v>13148652</c:v>
                </c:pt>
                <c:pt idx="59">
                  <c:v>13510609</c:v>
                </c:pt>
                <c:pt idx="60">
                  <c:v>14479180</c:v>
                </c:pt>
                <c:pt idx="61">
                  <c:v>11275281</c:v>
                </c:pt>
                <c:pt idx="62">
                  <c:v>12489857</c:v>
                </c:pt>
                <c:pt idx="63">
                  <c:v>12820989</c:v>
                </c:pt>
                <c:pt idx="64">
                  <c:v>10967534</c:v>
                </c:pt>
                <c:pt idx="65">
                  <c:v>10756173</c:v>
                </c:pt>
                <c:pt idx="66">
                  <c:v>12830736</c:v>
                </c:pt>
                <c:pt idx="67">
                  <c:v>12865225</c:v>
                </c:pt>
                <c:pt idx="68">
                  <c:v>13177417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'Table 1 - Cross-tabular summary'!$E$1:$F$1</c:f>
              <c:strCache>
                <c:ptCount val="1"/>
                <c:pt idx="0">
                  <c:v>Southern WV</c:v>
                </c:pt>
              </c:strCache>
            </c:strRef>
          </c:tx>
          <c:spPr>
            <a:ln w="28575" cap="rnd">
              <a:solidFill>
                <a:srgbClr val="EAAA00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1.4957264957264958E-2"/>
                  <c:y val="-7.29166666666666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1 - Cross-tabular summary'!$B$3:$B$71</c:f>
              <c:strCache>
                <c:ptCount val="69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2001</c:v>
                </c:pt>
                <c:pt idx="5">
                  <c:v>2001</c:v>
                </c:pt>
                <c:pt idx="6">
                  <c:v>2001</c:v>
                </c:pt>
                <c:pt idx="7">
                  <c:v>2001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2003</c:v>
                </c:pt>
                <c:pt idx="13">
                  <c:v>2003</c:v>
                </c:pt>
                <c:pt idx="14">
                  <c:v>2003</c:v>
                </c:pt>
                <c:pt idx="15">
                  <c:v>2003</c:v>
                </c:pt>
                <c:pt idx="16">
                  <c:v>2004</c:v>
                </c:pt>
                <c:pt idx="17">
                  <c:v>2004</c:v>
                </c:pt>
                <c:pt idx="18">
                  <c:v>2004</c:v>
                </c:pt>
                <c:pt idx="19">
                  <c:v>2004</c:v>
                </c:pt>
                <c:pt idx="20">
                  <c:v>2005</c:v>
                </c:pt>
                <c:pt idx="21">
                  <c:v>2005</c:v>
                </c:pt>
                <c:pt idx="22">
                  <c:v>2005</c:v>
                </c:pt>
                <c:pt idx="23">
                  <c:v>2005</c:v>
                </c:pt>
                <c:pt idx="24">
                  <c:v>2006</c:v>
                </c:pt>
                <c:pt idx="25">
                  <c:v>2006</c:v>
                </c:pt>
                <c:pt idx="26">
                  <c:v>2006</c:v>
                </c:pt>
                <c:pt idx="27">
                  <c:v>2006</c:v>
                </c:pt>
                <c:pt idx="28">
                  <c:v>2007</c:v>
                </c:pt>
                <c:pt idx="29">
                  <c:v>2007</c:v>
                </c:pt>
                <c:pt idx="30">
                  <c:v>2007</c:v>
                </c:pt>
                <c:pt idx="31">
                  <c:v>2007</c:v>
                </c:pt>
                <c:pt idx="32">
                  <c:v>2008</c:v>
                </c:pt>
                <c:pt idx="33">
                  <c:v>2008</c:v>
                </c:pt>
                <c:pt idx="34">
                  <c:v>2008</c:v>
                </c:pt>
                <c:pt idx="35">
                  <c:v>2008</c:v>
                </c:pt>
                <c:pt idx="36">
                  <c:v>2009</c:v>
                </c:pt>
                <c:pt idx="37">
                  <c:v>2009</c:v>
                </c:pt>
                <c:pt idx="38">
                  <c:v>2009</c:v>
                </c:pt>
                <c:pt idx="39">
                  <c:v>2009</c:v>
                </c:pt>
                <c:pt idx="40">
                  <c:v>2010</c:v>
                </c:pt>
                <c:pt idx="41">
                  <c:v>2010</c:v>
                </c:pt>
                <c:pt idx="42">
                  <c:v>2010</c:v>
                </c:pt>
                <c:pt idx="43">
                  <c:v>2010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2012</c:v>
                </c:pt>
                <c:pt idx="49">
                  <c:v>2012</c:v>
                </c:pt>
                <c:pt idx="50">
                  <c:v>2012</c:v>
                </c:pt>
                <c:pt idx="51">
                  <c:v>2012</c:v>
                </c:pt>
                <c:pt idx="52">
                  <c:v>2013</c:v>
                </c:pt>
                <c:pt idx="53">
                  <c:v>2013</c:v>
                </c:pt>
                <c:pt idx="54">
                  <c:v>2013</c:v>
                </c:pt>
                <c:pt idx="55">
                  <c:v>2013</c:v>
                </c:pt>
                <c:pt idx="56">
                  <c:v>2014</c:v>
                </c:pt>
                <c:pt idx="57">
                  <c:v>2014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2015</c:v>
                </c:pt>
                <c:pt idx="63">
                  <c:v>2015</c:v>
                </c:pt>
                <c:pt idx="64">
                  <c:v>2016</c:v>
                </c:pt>
                <c:pt idx="65">
                  <c:v>2016</c:v>
                </c:pt>
                <c:pt idx="66">
                  <c:v>2016</c:v>
                </c:pt>
                <c:pt idx="67">
                  <c:v>2016</c:v>
                </c:pt>
                <c:pt idx="68">
                  <c:v>2017</c:v>
                </c:pt>
              </c:strCache>
            </c:strRef>
          </c:cat>
          <c:val>
            <c:numRef>
              <c:f>'Table 1 - Cross-tabular summary'!$E$3:$E$71</c:f>
              <c:numCache>
                <c:formatCode>General</c:formatCode>
                <c:ptCount val="69"/>
                <c:pt idx="0">
                  <c:v>30832352</c:v>
                </c:pt>
                <c:pt idx="1">
                  <c:v>30884261</c:v>
                </c:pt>
                <c:pt idx="2">
                  <c:v>29962684</c:v>
                </c:pt>
                <c:pt idx="3">
                  <c:v>30314608</c:v>
                </c:pt>
                <c:pt idx="4">
                  <c:v>32051657</c:v>
                </c:pt>
                <c:pt idx="5">
                  <c:v>31643984</c:v>
                </c:pt>
                <c:pt idx="6">
                  <c:v>31127079</c:v>
                </c:pt>
                <c:pt idx="7">
                  <c:v>30424607</c:v>
                </c:pt>
                <c:pt idx="8">
                  <c:v>32132039</c:v>
                </c:pt>
                <c:pt idx="9">
                  <c:v>28291778</c:v>
                </c:pt>
                <c:pt idx="10">
                  <c:v>28430727</c:v>
                </c:pt>
                <c:pt idx="11">
                  <c:v>27085654</c:v>
                </c:pt>
                <c:pt idx="12">
                  <c:v>26105918</c:v>
                </c:pt>
                <c:pt idx="13">
                  <c:v>27317720</c:v>
                </c:pt>
                <c:pt idx="14">
                  <c:v>25287895</c:v>
                </c:pt>
                <c:pt idx="15">
                  <c:v>25141256</c:v>
                </c:pt>
                <c:pt idx="16">
                  <c:v>26831281</c:v>
                </c:pt>
                <c:pt idx="17">
                  <c:v>26745158</c:v>
                </c:pt>
                <c:pt idx="18">
                  <c:v>26920419</c:v>
                </c:pt>
                <c:pt idx="19">
                  <c:v>25869185</c:v>
                </c:pt>
                <c:pt idx="20">
                  <c:v>27577839</c:v>
                </c:pt>
                <c:pt idx="21">
                  <c:v>28767582</c:v>
                </c:pt>
                <c:pt idx="22">
                  <c:v>27738562</c:v>
                </c:pt>
                <c:pt idx="23">
                  <c:v>26780914</c:v>
                </c:pt>
                <c:pt idx="24">
                  <c:v>28341628</c:v>
                </c:pt>
                <c:pt idx="25">
                  <c:v>27801424</c:v>
                </c:pt>
                <c:pt idx="26">
                  <c:v>26865730</c:v>
                </c:pt>
                <c:pt idx="27">
                  <c:v>27041812</c:v>
                </c:pt>
                <c:pt idx="28">
                  <c:v>28404936</c:v>
                </c:pt>
                <c:pt idx="29">
                  <c:v>28067224</c:v>
                </c:pt>
                <c:pt idx="30">
                  <c:v>27583925</c:v>
                </c:pt>
                <c:pt idx="31">
                  <c:v>27369270</c:v>
                </c:pt>
                <c:pt idx="32">
                  <c:v>29355483</c:v>
                </c:pt>
                <c:pt idx="33">
                  <c:v>30359938</c:v>
                </c:pt>
                <c:pt idx="34">
                  <c:v>29331309</c:v>
                </c:pt>
                <c:pt idx="35">
                  <c:v>28257389</c:v>
                </c:pt>
                <c:pt idx="36">
                  <c:v>28067490</c:v>
                </c:pt>
                <c:pt idx="37">
                  <c:v>24462541</c:v>
                </c:pt>
                <c:pt idx="38">
                  <c:v>23368582</c:v>
                </c:pt>
                <c:pt idx="39">
                  <c:v>22935449</c:v>
                </c:pt>
                <c:pt idx="40">
                  <c:v>24150930</c:v>
                </c:pt>
                <c:pt idx="41">
                  <c:v>23550332</c:v>
                </c:pt>
                <c:pt idx="42">
                  <c:v>23363334</c:v>
                </c:pt>
                <c:pt idx="43">
                  <c:v>22841452</c:v>
                </c:pt>
                <c:pt idx="44">
                  <c:v>23665576</c:v>
                </c:pt>
                <c:pt idx="45">
                  <c:v>23899683</c:v>
                </c:pt>
                <c:pt idx="46">
                  <c:v>22267791</c:v>
                </c:pt>
                <c:pt idx="47">
                  <c:v>22649133</c:v>
                </c:pt>
                <c:pt idx="48">
                  <c:v>21667108</c:v>
                </c:pt>
                <c:pt idx="49">
                  <c:v>20554475</c:v>
                </c:pt>
                <c:pt idx="50">
                  <c:v>19453347</c:v>
                </c:pt>
                <c:pt idx="51">
                  <c:v>17696086</c:v>
                </c:pt>
                <c:pt idx="52">
                  <c:v>18226965</c:v>
                </c:pt>
                <c:pt idx="53">
                  <c:v>18935395</c:v>
                </c:pt>
                <c:pt idx="54">
                  <c:v>17663612</c:v>
                </c:pt>
                <c:pt idx="55">
                  <c:v>15385762</c:v>
                </c:pt>
                <c:pt idx="56">
                  <c:v>15703902</c:v>
                </c:pt>
                <c:pt idx="57">
                  <c:v>17077227</c:v>
                </c:pt>
                <c:pt idx="58">
                  <c:v>16352875</c:v>
                </c:pt>
                <c:pt idx="59">
                  <c:v>14251974</c:v>
                </c:pt>
                <c:pt idx="60">
                  <c:v>13988139</c:v>
                </c:pt>
                <c:pt idx="61">
                  <c:v>12509539</c:v>
                </c:pt>
                <c:pt idx="62">
                  <c:v>11892814</c:v>
                </c:pt>
                <c:pt idx="63">
                  <c:v>9463363</c:v>
                </c:pt>
                <c:pt idx="64">
                  <c:v>8954596</c:v>
                </c:pt>
                <c:pt idx="65">
                  <c:v>8879816</c:v>
                </c:pt>
                <c:pt idx="66">
                  <c:v>9015796</c:v>
                </c:pt>
                <c:pt idx="67">
                  <c:v>9698084</c:v>
                </c:pt>
                <c:pt idx="68">
                  <c:v>10833918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846048"/>
        <c:axId val="345847168"/>
      </c:lineChart>
      <c:catAx>
        <c:axId val="34584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47168"/>
        <c:crosses val="autoZero"/>
        <c:auto val="1"/>
        <c:lblAlgn val="ctr"/>
        <c:lblOffset val="100"/>
        <c:tickLblSkip val="4"/>
        <c:noMultiLvlLbl val="0"/>
      </c:catAx>
      <c:valAx>
        <c:axId val="345847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8460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0181102362204717"/>
        </c:manualLayout>
      </c:layout>
      <c:lineChart>
        <c:grouping val="standard"/>
        <c:varyColors val="0"/>
        <c:ser>
          <c:idx val="1"/>
          <c:order val="0"/>
          <c:tx>
            <c:strRef>
              <c:f>'Table 7 - Cross-tabular summary'!$D$1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5726495726495807E-2"/>
                  <c:y val="-3.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7 - Cross-tabular summary'!$A$2:$A$19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'Table 7 - Cross-tabular summary'!$D$2:$D$19</c:f>
              <c:numCache>
                <c:formatCode>General</c:formatCode>
                <c:ptCount val="17"/>
                <c:pt idx="0">
                  <c:v>6.6984576854894469</c:v>
                </c:pt>
                <c:pt idx="1">
                  <c:v>6.6760194017057177</c:v>
                </c:pt>
                <c:pt idx="2">
                  <c:v>6.8152538101697822</c:v>
                </c:pt>
                <c:pt idx="3">
                  <c:v>6.6803658104262826</c:v>
                </c:pt>
                <c:pt idx="4">
                  <c:v>6.2490003794838556</c:v>
                </c:pt>
                <c:pt idx="5">
                  <c:v>6.1527448335856114</c:v>
                </c:pt>
                <c:pt idx="6">
                  <c:v>6.14959623411763</c:v>
                </c:pt>
                <c:pt idx="7">
                  <c:v>5.8533138500096609</c:v>
                </c:pt>
                <c:pt idx="8">
                  <c:v>5.5086608603557856</c:v>
                </c:pt>
                <c:pt idx="9">
                  <c:v>5.4508382359209806</c:v>
                </c:pt>
                <c:pt idx="10">
                  <c:v>5.0882326949171413</c:v>
                </c:pt>
                <c:pt idx="11">
                  <c:v>5.093274298437656</c:v>
                </c:pt>
                <c:pt idx="12">
                  <c:v>5.408766241061886</c:v>
                </c:pt>
                <c:pt idx="13">
                  <c:v>5.8256160746413341</c:v>
                </c:pt>
                <c:pt idx="14">
                  <c:v>6.1423099164819597</c:v>
                </c:pt>
                <c:pt idx="15">
                  <c:v>6.4645450280456265</c:v>
                </c:pt>
                <c:pt idx="16">
                  <c:v>6.5146103570490066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'Table 5 - Detailed and or summa'!$D$2</c:f>
              <c:strCache>
                <c:ptCount val="1"/>
                <c:pt idx="0">
                  <c:v>Northern WV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1666666666666664E-2"/>
                  <c:y val="-3.58795384951881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7 - Cross-tabular summary'!$A$2:$A$19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'Table 5 - Detailed and or summa'!$D$3:$D$20</c:f>
              <c:numCache>
                <c:formatCode>General</c:formatCode>
                <c:ptCount val="17"/>
                <c:pt idx="0">
                  <c:v>4.5581461000000001</c:v>
                </c:pt>
                <c:pt idx="1">
                  <c:v>4.4151550999999998</c:v>
                </c:pt>
                <c:pt idx="2">
                  <c:v>4.2359042000000002</c:v>
                </c:pt>
                <c:pt idx="3">
                  <c:v>4.5277801000000002</c:v>
                </c:pt>
                <c:pt idx="4">
                  <c:v>4.1806489999999998</c:v>
                </c:pt>
                <c:pt idx="5">
                  <c:v>4.1319140000000001</c:v>
                </c:pt>
                <c:pt idx="6">
                  <c:v>4.0813565000000001</c:v>
                </c:pt>
                <c:pt idx="7">
                  <c:v>3.7209829000000001</c:v>
                </c:pt>
                <c:pt idx="8">
                  <c:v>3.3804327000000001</c:v>
                </c:pt>
                <c:pt idx="9">
                  <c:v>3.4546751000000002</c:v>
                </c:pt>
                <c:pt idx="10">
                  <c:v>3.2017755999999999</c:v>
                </c:pt>
                <c:pt idx="11">
                  <c:v>3.1159515999999998</c:v>
                </c:pt>
                <c:pt idx="12">
                  <c:v>3.2661693000000001</c:v>
                </c:pt>
                <c:pt idx="13">
                  <c:v>3.6710669999999999</c:v>
                </c:pt>
                <c:pt idx="14">
                  <c:v>3.8600224999999999</c:v>
                </c:pt>
                <c:pt idx="15">
                  <c:v>4.8057565000000002</c:v>
                </c:pt>
                <c:pt idx="16">
                  <c:v>4.7222355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'Table 5 - Detailed and or summa'!$G$2</c:f>
              <c:strCache>
                <c:ptCount val="1"/>
                <c:pt idx="0">
                  <c:v>Southern WV</c:v>
                </c:pt>
              </c:strCache>
            </c:strRef>
          </c:tx>
          <c:spPr>
            <a:ln w="28575" cap="rnd">
              <a:solidFill>
                <a:srgbClr val="EAAA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5897435897435939E-2"/>
                  <c:y val="3.124999999999993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'Table 7 - Cross-tabular summary'!$A$2:$A$19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'Table 5 - Detailed and or summa'!$G$3:$G$20</c:f>
              <c:numCache>
                <c:formatCode>General</c:formatCode>
                <c:ptCount val="17"/>
                <c:pt idx="0">
                  <c:v>4.4359742999999998</c:v>
                </c:pt>
                <c:pt idx="1">
                  <c:v>4.2019982999999996</c:v>
                </c:pt>
                <c:pt idx="2">
                  <c:v>4.0458677999999999</c:v>
                </c:pt>
                <c:pt idx="3">
                  <c:v>3.823744</c:v>
                </c:pt>
                <c:pt idx="4">
                  <c:v>3.3712013000000001</c:v>
                </c:pt>
                <c:pt idx="5">
                  <c:v>3.0406664000000001</c:v>
                </c:pt>
                <c:pt idx="6">
                  <c:v>3.0310511</c:v>
                </c:pt>
                <c:pt idx="7">
                  <c:v>2.8477477000000002</c:v>
                </c:pt>
                <c:pt idx="8">
                  <c:v>2.6369454999999999</c:v>
                </c:pt>
                <c:pt idx="9">
                  <c:v>2.4007459999999998</c:v>
                </c:pt>
                <c:pt idx="10">
                  <c:v>2.1502628000000001</c:v>
                </c:pt>
                <c:pt idx="11">
                  <c:v>2.0624527000000001</c:v>
                </c:pt>
                <c:pt idx="12">
                  <c:v>2.0331095000000001</c:v>
                </c:pt>
                <c:pt idx="13">
                  <c:v>2.1288562</c:v>
                </c:pt>
                <c:pt idx="14">
                  <c:v>2.0802510999999999</c:v>
                </c:pt>
                <c:pt idx="15">
                  <c:v>2.2174583000000001</c:v>
                </c:pt>
                <c:pt idx="16">
                  <c:v>2.2027823999999998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558384"/>
        <c:axId val="347558944"/>
      </c:lineChart>
      <c:catAx>
        <c:axId val="34755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58944"/>
        <c:crosses val="autoZero"/>
        <c:auto val="1"/>
        <c:lblAlgn val="ctr"/>
        <c:lblOffset val="100"/>
        <c:noMultiLvlLbl val="0"/>
      </c:catAx>
      <c:valAx>
        <c:axId val="347558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58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053258967629062E-2"/>
          <c:y val="4.3921682569471945E-2"/>
          <c:w val="0.91478007436570463"/>
          <c:h val="0.77217683727034125"/>
        </c:manualLayout>
      </c:layout>
      <c:areaChart>
        <c:grouping val="stack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Northern WV</c:v>
                </c:pt>
              </c:strCache>
            </c:strRef>
          </c:tx>
          <c:spPr>
            <a:solidFill>
              <a:srgbClr val="002855"/>
            </a:solidFill>
            <a:ln w="31750">
              <a:noFill/>
            </a:ln>
          </c:spPr>
          <c:dLbls>
            <c:dLbl>
              <c:idx val="0"/>
              <c:layout>
                <c:manualLayout>
                  <c:x val="-0.32264957264957267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data!$A$2:$A$33</c:f>
              <c:numCache>
                <c:formatCode>mm/dd/yy;@</c:formatCode>
                <c:ptCount val="32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  <c:pt idx="20">
                  <c:v>46022</c:v>
                </c:pt>
                <c:pt idx="21">
                  <c:v>46387</c:v>
                </c:pt>
                <c:pt idx="22">
                  <c:v>46752</c:v>
                </c:pt>
                <c:pt idx="23">
                  <c:v>47118</c:v>
                </c:pt>
                <c:pt idx="24">
                  <c:v>47483</c:v>
                </c:pt>
                <c:pt idx="25">
                  <c:v>47848</c:v>
                </c:pt>
                <c:pt idx="26">
                  <c:v>48213</c:v>
                </c:pt>
                <c:pt idx="27">
                  <c:v>48579</c:v>
                </c:pt>
                <c:pt idx="28">
                  <c:v>48944</c:v>
                </c:pt>
                <c:pt idx="29">
                  <c:v>49309</c:v>
                </c:pt>
                <c:pt idx="30">
                  <c:v>49674</c:v>
                </c:pt>
                <c:pt idx="31">
                  <c:v>50040</c:v>
                </c:pt>
              </c:numCache>
            </c:numRef>
          </c:cat>
          <c:val>
            <c:numRef>
              <c:f>data!$B$2:$B$33</c:f>
              <c:numCache>
                <c:formatCode>_(* #,##0.00_);_(* \(#,##0.00\);_(* "-"??_);_(@_)</c:formatCode>
                <c:ptCount val="32"/>
                <c:pt idx="0" formatCode="_(* #,##0_);_(* \(#,##0\);_(* &quot;-&quot;??_);_(@_)">
                  <c:v>42627.705000000002</c:v>
                </c:pt>
                <c:pt idx="1">
                  <c:v>42398.11</c:v>
                </c:pt>
                <c:pt idx="2">
                  <c:v>42219.256000000001</c:v>
                </c:pt>
                <c:pt idx="3">
                  <c:v>41122.855000000003</c:v>
                </c:pt>
                <c:pt idx="4">
                  <c:v>38394.917000000001</c:v>
                </c:pt>
                <c:pt idx="5">
                  <c:v>41306.14</c:v>
                </c:pt>
                <c:pt idx="6">
                  <c:v>41848.752</c:v>
                </c:pt>
                <c:pt idx="7">
                  <c:v>41489.43</c:v>
                </c:pt>
                <c:pt idx="8">
                  <c:v>42389.885000000002</c:v>
                </c:pt>
                <c:pt idx="9">
                  <c:v>48858.447</c:v>
                </c:pt>
                <c:pt idx="10" formatCode="_(* #,##0_);_(* \(#,##0\);_(* &quot;-&quot;??_);_(@_)">
                  <c:v>47785.161</c:v>
                </c:pt>
                <c:pt idx="11" formatCode="_(* #,##0_);_(* \(#,##0\);_(* &quot;-&quot;??_);_(@_)">
                  <c:v>43503</c:v>
                </c:pt>
                <c:pt idx="12" formatCode="_(* #,##0_);_(* \(#,##0\);_(* &quot;-&quot;??_);_(@_)">
                  <c:v>47975.520177500002</c:v>
                </c:pt>
                <c:pt idx="13" formatCode="_(* #,##0_);_(* \(#,##0\);_(* &quot;-&quot;??_);_(@_)">
                  <c:v>47640.137708595146</c:v>
                </c:pt>
                <c:pt idx="14" formatCode="_(* #,##0_);_(* \(#,##0\);_(* &quot;-&quot;??_);_(@_)">
                  <c:v>47704.404254364046</c:v>
                </c:pt>
                <c:pt idx="15" formatCode="_(* #,##0_);_(* \(#,##0\);_(* &quot;-&quot;??_);_(@_)">
                  <c:v>47918.7401426789</c:v>
                </c:pt>
                <c:pt idx="16" formatCode="_(* #,##0_);_(* \(#,##0\);_(* &quot;-&quot;??_);_(@_)">
                  <c:v>48099.33149865461</c:v>
                </c:pt>
                <c:pt idx="17" formatCode="_(* #,##0_);_(* \(#,##0\);_(* &quot;-&quot;??_);_(@_)">
                  <c:v>48180.667468218839</c:v>
                </c:pt>
                <c:pt idx="18" formatCode="_(* #,##0_);_(* \(#,##0\);_(* &quot;-&quot;??_);_(@_)">
                  <c:v>48422.866865514829</c:v>
                </c:pt>
                <c:pt idx="19" formatCode="_(* #,##0_);_(* \(#,##0\);_(* &quot;-&quot;??_);_(@_)">
                  <c:v>48434.604568443036</c:v>
                </c:pt>
                <c:pt idx="20" formatCode="_(* #,##0_);_(* \(#,##0\);_(* &quot;-&quot;??_);_(@_)">
                  <c:v>48426.515989480111</c:v>
                </c:pt>
                <c:pt idx="21" formatCode="_(* #,##0_);_(* \(#,##0\);_(* &quot;-&quot;??_);_(@_)">
                  <c:v>48432.496664204809</c:v>
                </c:pt>
                <c:pt idx="22" formatCode="_(* #,##0_);_(* \(#,##0\);_(* &quot;-&quot;??_);_(@_)">
                  <c:v>48022.656034182641</c:v>
                </c:pt>
                <c:pt idx="23" formatCode="_(* #,##0_);_(* \(#,##0\);_(* &quot;-&quot;??_);_(@_)">
                  <c:v>47928.872589213483</c:v>
                </c:pt>
                <c:pt idx="24" formatCode="_(* #,##0_);_(* \(#,##0\);_(* &quot;-&quot;??_);_(@_)">
                  <c:v>47805.489292507067</c:v>
                </c:pt>
                <c:pt idx="25" formatCode="_(* #,##0_);_(* \(#,##0\);_(* &quot;-&quot;??_);_(@_)">
                  <c:v>47746.353902252224</c:v>
                </c:pt>
                <c:pt idx="26" formatCode="_(* #,##0_);_(* \(#,##0\);_(* &quot;-&quot;??_);_(@_)">
                  <c:v>47864.024791444332</c:v>
                </c:pt>
                <c:pt idx="27" formatCode="_(* #,##0_);_(* \(#,##0\);_(* &quot;-&quot;??_);_(@_)">
                  <c:v>47817.735493068532</c:v>
                </c:pt>
                <c:pt idx="28" formatCode="_(* #,##0_);_(* \(#,##0\);_(* &quot;-&quot;??_);_(@_)">
                  <c:v>47755.481583230117</c:v>
                </c:pt>
                <c:pt idx="29" formatCode="_(* #,##0_);_(* \(#,##0\);_(* &quot;-&quot;??_);_(@_)">
                  <c:v>47665.495929282835</c:v>
                </c:pt>
                <c:pt idx="30" formatCode="_(* #,##0_);_(* \(#,##0\);_(* &quot;-&quot;??_);_(@_)">
                  <c:v>47555.787435002145</c:v>
                </c:pt>
                <c:pt idx="31" formatCode="_(* #,##0_);_(* \(#,##0\);_(* &quot;-&quot;??_);_(@_)">
                  <c:v>47424.522365331155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05-4F2A-B506-FFFA04747E8D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Southern WV</c:v>
                </c:pt>
              </c:strCache>
            </c:strRef>
          </c:tx>
          <c:spPr>
            <a:solidFill>
              <a:srgbClr val="EAAA00"/>
            </a:solidFill>
            <a:ln w="31750">
              <a:noFill/>
            </a:ln>
          </c:spPr>
          <c:dLbls>
            <c:dLbl>
              <c:idx val="0"/>
              <c:layout>
                <c:manualLayout>
                  <c:x val="-0.32264957264957267"/>
                  <c:y val="-3.472222222222285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data!$A$2:$A$33</c:f>
              <c:numCache>
                <c:formatCode>mm/dd/yy;@</c:formatCode>
                <c:ptCount val="32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  <c:pt idx="20">
                  <c:v>46022</c:v>
                </c:pt>
                <c:pt idx="21">
                  <c:v>46387</c:v>
                </c:pt>
                <c:pt idx="22">
                  <c:v>46752</c:v>
                </c:pt>
                <c:pt idx="23">
                  <c:v>47118</c:v>
                </c:pt>
                <c:pt idx="24">
                  <c:v>47483</c:v>
                </c:pt>
                <c:pt idx="25">
                  <c:v>47848</c:v>
                </c:pt>
                <c:pt idx="26">
                  <c:v>48213</c:v>
                </c:pt>
                <c:pt idx="27">
                  <c:v>48579</c:v>
                </c:pt>
                <c:pt idx="28">
                  <c:v>48944</c:v>
                </c:pt>
                <c:pt idx="29">
                  <c:v>49309</c:v>
                </c:pt>
                <c:pt idx="30">
                  <c:v>49674</c:v>
                </c:pt>
                <c:pt idx="31">
                  <c:v>50040</c:v>
                </c:pt>
              </c:numCache>
            </c:numRef>
          </c:cat>
          <c:val>
            <c:numRef>
              <c:f>data!$C$2:$C$33</c:f>
              <c:numCache>
                <c:formatCode>_(* #,##0.00_);_(* \(#,##0.00\);_(* "-"??_);_(@_)</c:formatCode>
                <c:ptCount val="32"/>
                <c:pt idx="0" formatCode="_(* #,##0_);_(* \(#,##0\);_(* &quot;-&quot;??_);_(@_)">
                  <c:v>111021.942</c:v>
                </c:pt>
                <c:pt idx="1">
                  <c:v>109975.505</c:v>
                </c:pt>
                <c:pt idx="2">
                  <c:v>111260.25900000001</c:v>
                </c:pt>
                <c:pt idx="3">
                  <c:v>116655.232</c:v>
                </c:pt>
                <c:pt idx="4">
                  <c:v>98732.404999999999</c:v>
                </c:pt>
                <c:pt idx="5">
                  <c:v>93913.608999999997</c:v>
                </c:pt>
                <c:pt idx="6">
                  <c:v>92812.993000000002</c:v>
                </c:pt>
                <c:pt idx="7">
                  <c:v>78935.327999999994</c:v>
                </c:pt>
                <c:pt idx="8">
                  <c:v>70396.402000000002</c:v>
                </c:pt>
                <c:pt idx="9">
                  <c:v>63328.925999999999</c:v>
                </c:pt>
                <c:pt idx="10">
                  <c:v>47847.739000000001</c:v>
                </c:pt>
                <c:pt idx="11">
                  <c:v>36501</c:v>
                </c:pt>
                <c:pt idx="12">
                  <c:v>39116.020149999997</c:v>
                </c:pt>
                <c:pt idx="13">
                  <c:v>40387.290804874996</c:v>
                </c:pt>
                <c:pt idx="14">
                  <c:v>40789.144348383496</c:v>
                </c:pt>
                <c:pt idx="15">
                  <c:v>40809.538920557687</c:v>
                </c:pt>
                <c:pt idx="16">
                  <c:v>40121.665575374434</c:v>
                </c:pt>
                <c:pt idx="17">
                  <c:v>39566.437894143055</c:v>
                </c:pt>
                <c:pt idx="18">
                  <c:v>38509.808256892386</c:v>
                </c:pt>
                <c:pt idx="19">
                  <c:v>37588.437988461286</c:v>
                </c:pt>
                <c:pt idx="20">
                  <c:v>36833.797472029742</c:v>
                </c:pt>
                <c:pt idx="21">
                  <c:v>35858.736868729924</c:v>
                </c:pt>
                <c:pt idx="22">
                  <c:v>34935.234545286345</c:v>
                </c:pt>
                <c:pt idx="23">
                  <c:v>34169.688270125123</c:v>
                </c:pt>
                <c:pt idx="24">
                  <c:v>33409.402455208357</c:v>
                </c:pt>
                <c:pt idx="25">
                  <c:v>32874.651559510297</c:v>
                </c:pt>
                <c:pt idx="26">
                  <c:v>32409.500443842753</c:v>
                </c:pt>
                <c:pt idx="27">
                  <c:v>32046.657180832011</c:v>
                </c:pt>
                <c:pt idx="28">
                  <c:v>31782.530768791403</c:v>
                </c:pt>
                <c:pt idx="29">
                  <c:v>31538.278841580162</c:v>
                </c:pt>
                <c:pt idx="30">
                  <c:v>31333.961255932871</c:v>
                </c:pt>
                <c:pt idx="31">
                  <c:v>31141.012014476739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05-4F2A-B506-FFFA04747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562864"/>
        <c:axId val="347562304"/>
      </c:areaChart>
      <c:barChart>
        <c:barDir val="col"/>
        <c:grouping val="clustered"/>
        <c:varyColors val="0"/>
        <c:ser>
          <c:idx val="2"/>
          <c:order val="2"/>
          <c:tx>
            <c:strRef>
              <c:f>data!$D$1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ysClr val="window" lastClr="FFFFFF">
                <a:lumMod val="75000"/>
                <a:alpha val="50000"/>
              </a:sysClr>
            </a:solidFill>
          </c:spPr>
          <c:invertIfNegative val="0"/>
          <c:cat>
            <c:numRef>
              <c:f>data!$A$2:$A$33</c:f>
              <c:numCache>
                <c:formatCode>mm/dd/yy;@</c:formatCode>
                <c:ptCount val="32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  <c:pt idx="20">
                  <c:v>46022</c:v>
                </c:pt>
                <c:pt idx="21">
                  <c:v>46387</c:v>
                </c:pt>
                <c:pt idx="22">
                  <c:v>46752</c:v>
                </c:pt>
                <c:pt idx="23">
                  <c:v>47118</c:v>
                </c:pt>
                <c:pt idx="24">
                  <c:v>47483</c:v>
                </c:pt>
                <c:pt idx="25">
                  <c:v>47848</c:v>
                </c:pt>
                <c:pt idx="26">
                  <c:v>48213</c:v>
                </c:pt>
                <c:pt idx="27">
                  <c:v>48579</c:v>
                </c:pt>
                <c:pt idx="28">
                  <c:v>48944</c:v>
                </c:pt>
                <c:pt idx="29">
                  <c:v>49309</c:v>
                </c:pt>
                <c:pt idx="30">
                  <c:v>49674</c:v>
                </c:pt>
                <c:pt idx="31">
                  <c:v>50040</c:v>
                </c:pt>
              </c:numCache>
            </c:numRef>
          </c:cat>
          <c:val>
            <c:numRef>
              <c:f>data!$D$2:$D$33</c:f>
              <c:numCache>
                <c:formatCode>General</c:formatCode>
                <c:ptCount val="32"/>
                <c:pt idx="12" formatCode="_(* #,##0.00_);_(* \(#,##0.00\);_(* &quot;-&quot;??_);_(@_)">
                  <c:v>1</c:v>
                </c:pt>
                <c:pt idx="13" formatCode="_(* #,##0.00_);_(* \(#,##0.00\);_(* &quot;-&quot;??_);_(@_)">
                  <c:v>1</c:v>
                </c:pt>
                <c:pt idx="14" formatCode="_(* #,##0.00_);_(* \(#,##0.00\);_(* &quot;-&quot;??_);_(@_)">
                  <c:v>1</c:v>
                </c:pt>
                <c:pt idx="15" formatCode="_(* #,##0.00_);_(* \(#,##0.00\);_(* &quot;-&quot;??_);_(@_)">
                  <c:v>1</c:v>
                </c:pt>
                <c:pt idx="16" formatCode="_(* #,##0.00_);_(* \(#,##0.00\);_(* &quot;-&quot;??_);_(@_)">
                  <c:v>1</c:v>
                </c:pt>
                <c:pt idx="17" formatCode="_(* #,##0.00_);_(* \(#,##0.00\);_(* &quot;-&quot;??_);_(@_)">
                  <c:v>1</c:v>
                </c:pt>
                <c:pt idx="18" formatCode="_(* #,##0.00_);_(* \(#,##0.00\);_(* &quot;-&quot;??_);_(@_)">
                  <c:v>1</c:v>
                </c:pt>
                <c:pt idx="19" formatCode="_(* #,##0.00_);_(* \(#,##0.00\);_(* &quot;-&quot;??_);_(@_)">
                  <c:v>1</c:v>
                </c:pt>
                <c:pt idx="20" formatCode="_(* #,##0.00_);_(* \(#,##0.00\);_(* &quot;-&quot;??_);_(@_)">
                  <c:v>1</c:v>
                </c:pt>
                <c:pt idx="21" formatCode="_(* #,##0.00_);_(* \(#,##0.00\);_(* &quot;-&quot;??_);_(@_)">
                  <c:v>1</c:v>
                </c:pt>
                <c:pt idx="22" formatCode="_(* #,##0.00_);_(* \(#,##0.00\);_(* &quot;-&quot;??_);_(@_)">
                  <c:v>1</c:v>
                </c:pt>
                <c:pt idx="23" formatCode="_(* #,##0.00_);_(* \(#,##0.00\);_(* &quot;-&quot;??_);_(@_)">
                  <c:v>1</c:v>
                </c:pt>
                <c:pt idx="24" formatCode="_(* #,##0.00_);_(* \(#,##0.00\);_(* &quot;-&quot;??_);_(@_)">
                  <c:v>1</c:v>
                </c:pt>
                <c:pt idx="25" formatCode="_(* #,##0.00_);_(* \(#,##0.00\);_(* &quot;-&quot;??_);_(@_)">
                  <c:v>1</c:v>
                </c:pt>
                <c:pt idx="26" formatCode="_(* #,##0.00_);_(* \(#,##0.00\);_(* &quot;-&quot;??_);_(@_)">
                  <c:v>1</c:v>
                </c:pt>
                <c:pt idx="27" formatCode="_(* #,##0.00_);_(* \(#,##0.00\);_(* &quot;-&quot;??_);_(@_)">
                  <c:v>1</c:v>
                </c:pt>
                <c:pt idx="28" formatCode="_(* #,##0.00_);_(* \(#,##0.00\);_(* &quot;-&quot;??_);_(@_)">
                  <c:v>1</c:v>
                </c:pt>
                <c:pt idx="29" formatCode="_(* #,##0.00_);_(* \(#,##0.00\);_(* &quot;-&quot;??_);_(@_)">
                  <c:v>1</c:v>
                </c:pt>
                <c:pt idx="30" formatCode="_(* #,##0.00_);_(* \(#,##0.00\);_(* &quot;-&quot;??_);_(@_)">
                  <c:v>1</c:v>
                </c:pt>
                <c:pt idx="31" formatCode="_(* #,##0.00_);_(* \(#,##0.00\);_(* &quot;-&quot;??_);_(@_)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7563984"/>
        <c:axId val="347563424"/>
      </c:barChart>
      <c:valAx>
        <c:axId val="3475623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 algn="ctr"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47562864"/>
        <c:crosses val="autoZero"/>
        <c:crossBetween val="midCat"/>
        <c:dispUnits>
          <c:builtInUnit val="thousands"/>
        </c:dispUnits>
      </c:valAx>
      <c:dateAx>
        <c:axId val="347562864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/>
        </c:spPr>
        <c:txPr>
          <a:bodyPr rot="-2700000"/>
          <a:lstStyle/>
          <a:p>
            <a:pPr algn="ctr">
              <a:defRPr lang="en-US" sz="10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pPr>
            <a:endParaRPr lang="en-US"/>
          </a:p>
        </c:txPr>
        <c:crossAx val="347562304"/>
        <c:crosses val="autoZero"/>
        <c:auto val="1"/>
        <c:lblOffset val="100"/>
        <c:baseTimeUnit val="years"/>
        <c:majorUnit val="2"/>
        <c:majorTimeUnit val="years"/>
        <c:minorUnit val="1"/>
      </c:dateAx>
      <c:valAx>
        <c:axId val="347563424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crossAx val="347563984"/>
        <c:crosses val="max"/>
        <c:crossBetween val="between"/>
      </c:valAx>
      <c:dateAx>
        <c:axId val="347563984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347563424"/>
        <c:crosses val="autoZero"/>
        <c:auto val="1"/>
        <c:lblOffset val="100"/>
        <c:baseTimeUnit val="years"/>
      </c:dateAx>
      <c:spPr>
        <a:noFill/>
        <a:ln w="158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 algn="ctr">
        <a:defRPr lang="en-US" sz="1200" b="0" i="0" u="none" strike="noStrike" kern="1200" baseline="0">
          <a:solidFill>
            <a:srgbClr val="000000"/>
          </a:solidFill>
          <a:latin typeface="+mn-lt"/>
          <a:ea typeface="+mn-ea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053258967629062E-2"/>
          <c:y val="7.5171697287839026E-2"/>
          <c:w val="0.91478007436570463"/>
          <c:h val="0.7534465223097113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data!$E$1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invertIfNegative val="0"/>
          <c:cat>
            <c:numRef>
              <c:f>data!$A$2:$A$85</c:f>
              <c:numCache>
                <c:formatCode>mm/dd/yy;@</c:formatCode>
                <c:ptCount val="84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>
                  <c:v>43373</c:v>
                </c:pt>
                <c:pt idx="71">
                  <c:v>43465</c:v>
                </c:pt>
                <c:pt idx="72">
                  <c:v>43555</c:v>
                </c:pt>
                <c:pt idx="73">
                  <c:v>43646</c:v>
                </c:pt>
                <c:pt idx="74">
                  <c:v>43738</c:v>
                </c:pt>
                <c:pt idx="75">
                  <c:v>43830</c:v>
                </c:pt>
                <c:pt idx="76">
                  <c:v>43921</c:v>
                </c:pt>
                <c:pt idx="77">
                  <c:v>44012</c:v>
                </c:pt>
                <c:pt idx="78">
                  <c:v>44104</c:v>
                </c:pt>
                <c:pt idx="79">
                  <c:v>44196</c:v>
                </c:pt>
                <c:pt idx="80">
                  <c:v>44286</c:v>
                </c:pt>
                <c:pt idx="81">
                  <c:v>44377</c:v>
                </c:pt>
                <c:pt idx="82">
                  <c:v>44469</c:v>
                </c:pt>
                <c:pt idx="83">
                  <c:v>44561</c:v>
                </c:pt>
              </c:numCache>
            </c:numRef>
          </c:cat>
          <c:val>
            <c:numRef>
              <c:f>data!$E$2:$E$85</c:f>
              <c:numCache>
                <c:formatCode>General</c:formatCode>
                <c:ptCount val="84"/>
                <c:pt idx="61" formatCode="_(* #,##0_);_(* \(#,##0\);_(* &quot;-&quot;??_);_(@_)">
                  <c:v>9999</c:v>
                </c:pt>
                <c:pt idx="62" formatCode="_(* #,##0_);_(* \(#,##0\);_(* &quot;-&quot;??_);_(@_)">
                  <c:v>9999</c:v>
                </c:pt>
                <c:pt idx="63" formatCode="_(* #,##0_);_(* \(#,##0\);_(* &quot;-&quot;??_);_(@_)">
                  <c:v>9999</c:v>
                </c:pt>
                <c:pt idx="64" formatCode="_(* #,##0_);_(* \(#,##0\);_(* &quot;-&quot;??_);_(@_)">
                  <c:v>9999</c:v>
                </c:pt>
                <c:pt idx="65" formatCode="_(* #,##0_);_(* \(#,##0\);_(* &quot;-&quot;??_);_(@_)">
                  <c:v>9999</c:v>
                </c:pt>
                <c:pt idx="66" formatCode="_(* #,##0_);_(* \(#,##0\);_(* &quot;-&quot;??_);_(@_)">
                  <c:v>9999</c:v>
                </c:pt>
                <c:pt idx="67" formatCode="_(* #,##0_);_(* \(#,##0\);_(* &quot;-&quot;??_);_(@_)">
                  <c:v>9999</c:v>
                </c:pt>
                <c:pt idx="68" formatCode="_(* #,##0_);_(* \(#,##0\);_(* &quot;-&quot;??_);_(@_)">
                  <c:v>9999</c:v>
                </c:pt>
                <c:pt idx="69" formatCode="_(* #,##0_);_(* \(#,##0\);_(* &quot;-&quot;??_);_(@_)">
                  <c:v>9999</c:v>
                </c:pt>
                <c:pt idx="70" formatCode="_(* #,##0_);_(* \(#,##0\);_(* &quot;-&quot;??_);_(@_)">
                  <c:v>9999</c:v>
                </c:pt>
                <c:pt idx="71" formatCode="_(* #,##0_);_(* \(#,##0\);_(* &quot;-&quot;??_);_(@_)">
                  <c:v>9999</c:v>
                </c:pt>
                <c:pt idx="72" formatCode="_(* #,##0_);_(* \(#,##0\);_(* &quot;-&quot;??_);_(@_)">
                  <c:v>9999</c:v>
                </c:pt>
                <c:pt idx="73" formatCode="_(* #,##0_);_(* \(#,##0\);_(* &quot;-&quot;??_);_(@_)">
                  <c:v>9999</c:v>
                </c:pt>
                <c:pt idx="74" formatCode="_(* #,##0_);_(* \(#,##0\);_(* &quot;-&quot;??_);_(@_)">
                  <c:v>9999</c:v>
                </c:pt>
                <c:pt idx="75" formatCode="_(* #,##0_);_(* \(#,##0\);_(* &quot;-&quot;??_);_(@_)">
                  <c:v>9999</c:v>
                </c:pt>
                <c:pt idx="76" formatCode="_(* #,##0_);_(* \(#,##0\);_(* &quot;-&quot;??_);_(@_)">
                  <c:v>9999</c:v>
                </c:pt>
                <c:pt idx="77" formatCode="_(* #,##0_);_(* \(#,##0\);_(* &quot;-&quot;??_);_(@_)">
                  <c:v>9999</c:v>
                </c:pt>
                <c:pt idx="78" formatCode="_(* #,##0_);_(* \(#,##0\);_(* &quot;-&quot;??_);_(@_)">
                  <c:v>9999</c:v>
                </c:pt>
                <c:pt idx="79" formatCode="_(* #,##0_);_(* \(#,##0\);_(* &quot;-&quot;??_);_(@_)">
                  <c:v>9999</c:v>
                </c:pt>
                <c:pt idx="80" formatCode="_(* #,##0_);_(* \(#,##0\);_(* &quot;-&quot;??_);_(@_)">
                  <c:v>9999</c:v>
                </c:pt>
                <c:pt idx="81" formatCode="_(* #,##0_);_(* \(#,##0\);_(* &quot;-&quot;??_);_(@_)">
                  <c:v>9999</c:v>
                </c:pt>
                <c:pt idx="82" formatCode="_(* #,##0_);_(* \(#,##0\);_(* &quot;-&quot;??_);_(@_)">
                  <c:v>9999</c:v>
                </c:pt>
                <c:pt idx="83" formatCode="_(* #,##0_);_(* \(#,##0\);_(* &quot;-&quot;??_);_(@_)">
                  <c:v>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9243728"/>
        <c:axId val="349243168"/>
      </c:barChart>
      <c:lineChart>
        <c:grouping val="standard"/>
        <c:varyColors val="0"/>
        <c:ser>
          <c:idx val="2"/>
          <c:order val="0"/>
          <c:tx>
            <c:strRef>
              <c:f>data!$B$1</c:f>
              <c:strCache>
                <c:ptCount val="1"/>
                <c:pt idx="0">
                  <c:v>Coal</c:v>
                </c:pt>
              </c:strCache>
              <c:extLst xmlns:c15="http://schemas.microsoft.com/office/drawing/2012/chart"/>
            </c:strRef>
          </c:tx>
          <c:spPr>
            <a:ln w="31750">
              <a:solidFill>
                <a:srgbClr val="002855"/>
              </a:solidFill>
              <a:prstDash val="solid"/>
            </a:ln>
          </c:spPr>
          <c:marker>
            <c:symbol val="none"/>
          </c:marker>
          <c:cat>
            <c:numRef>
              <c:f>data!$A$2:$A$85</c:f>
              <c:numCache>
                <c:formatCode>mm/dd/yy;@</c:formatCode>
                <c:ptCount val="84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>
                  <c:v>43373</c:v>
                </c:pt>
                <c:pt idx="71">
                  <c:v>43465</c:v>
                </c:pt>
                <c:pt idx="72">
                  <c:v>43555</c:v>
                </c:pt>
                <c:pt idx="73">
                  <c:v>43646</c:v>
                </c:pt>
                <c:pt idx="74">
                  <c:v>43738</c:v>
                </c:pt>
                <c:pt idx="75">
                  <c:v>43830</c:v>
                </c:pt>
                <c:pt idx="76">
                  <c:v>43921</c:v>
                </c:pt>
                <c:pt idx="77">
                  <c:v>44012</c:v>
                </c:pt>
                <c:pt idx="78">
                  <c:v>44104</c:v>
                </c:pt>
                <c:pt idx="79">
                  <c:v>44196</c:v>
                </c:pt>
                <c:pt idx="80">
                  <c:v>44286</c:v>
                </c:pt>
                <c:pt idx="81">
                  <c:v>44377</c:v>
                </c:pt>
                <c:pt idx="82">
                  <c:v>44469</c:v>
                </c:pt>
                <c:pt idx="83">
                  <c:v>44561</c:v>
                </c:pt>
              </c:numCache>
              <c:extLst xmlns:c15="http://schemas.microsoft.com/office/drawing/2012/chart"/>
            </c:numRef>
          </c:cat>
          <c:val>
            <c:numRef>
              <c:f>data!$B$2:$B$85</c:f>
              <c:numCache>
                <c:formatCode>_(* #,##0.0_);_(* \(#,##0.0\);_(* "-"??_);_(@_)</c:formatCode>
                <c:ptCount val="84"/>
                <c:pt idx="0">
                  <c:v>16228.1581219973</c:v>
                </c:pt>
                <c:pt idx="1">
                  <c:v>17178.201337181799</c:v>
                </c:pt>
                <c:pt idx="2">
                  <c:v>17980.890954635899</c:v>
                </c:pt>
                <c:pt idx="3">
                  <c:v>18095.840279296899</c:v>
                </c:pt>
                <c:pt idx="4">
                  <c:v>17913.1489724454</c:v>
                </c:pt>
                <c:pt idx="5">
                  <c:v>16737.755846836601</c:v>
                </c:pt>
                <c:pt idx="6">
                  <c:v>16296.270655448199</c:v>
                </c:pt>
                <c:pt idx="7">
                  <c:v>16158.4811137171</c:v>
                </c:pt>
                <c:pt idx="8">
                  <c:v>15953.4406747004</c:v>
                </c:pt>
                <c:pt idx="9">
                  <c:v>15740.5674034194</c:v>
                </c:pt>
                <c:pt idx="10">
                  <c:v>15457.646463172599</c:v>
                </c:pt>
                <c:pt idx="11">
                  <c:v>15631.6537528478</c:v>
                </c:pt>
                <c:pt idx="12">
                  <c:v>16336.441311238599</c:v>
                </c:pt>
                <c:pt idx="13">
                  <c:v>17135.3593790294</c:v>
                </c:pt>
                <c:pt idx="14">
                  <c:v>17583.0343862382</c:v>
                </c:pt>
                <c:pt idx="15">
                  <c:v>17809.4663319186</c:v>
                </c:pt>
                <c:pt idx="16">
                  <c:v>18174.7087581663</c:v>
                </c:pt>
                <c:pt idx="17">
                  <c:v>18810.344829111898</c:v>
                </c:pt>
                <c:pt idx="18">
                  <c:v>19515.777771504101</c:v>
                </c:pt>
                <c:pt idx="19">
                  <c:v>20086.462108291202</c:v>
                </c:pt>
                <c:pt idx="20">
                  <c:v>20326.7834214461</c:v>
                </c:pt>
                <c:pt idx="21">
                  <c:v>20179.579828306301</c:v>
                </c:pt>
                <c:pt idx="22">
                  <c:v>20221.437955620699</c:v>
                </c:pt>
                <c:pt idx="23">
                  <c:v>20034.303206420002</c:v>
                </c:pt>
                <c:pt idx="24">
                  <c:v>20244.583993599801</c:v>
                </c:pt>
                <c:pt idx="25">
                  <c:v>20289.249978674699</c:v>
                </c:pt>
                <c:pt idx="26">
                  <c:v>20443.209197385499</c:v>
                </c:pt>
                <c:pt idx="27">
                  <c:v>20181.078393509099</c:v>
                </c:pt>
                <c:pt idx="28">
                  <c:v>20448.709575995501</c:v>
                </c:pt>
                <c:pt idx="29">
                  <c:v>21820.251052412001</c:v>
                </c:pt>
                <c:pt idx="30">
                  <c:v>22845.526247573602</c:v>
                </c:pt>
                <c:pt idx="31">
                  <c:v>23953.506508726401</c:v>
                </c:pt>
                <c:pt idx="32">
                  <c:v>23588.6095014655</c:v>
                </c:pt>
                <c:pt idx="33">
                  <c:v>22041.452962462899</c:v>
                </c:pt>
                <c:pt idx="34">
                  <c:v>20710.843464036101</c:v>
                </c:pt>
                <c:pt idx="35">
                  <c:v>20670.2161992744</c:v>
                </c:pt>
                <c:pt idx="36">
                  <c:v>20991.770874077101</c:v>
                </c:pt>
                <c:pt idx="37">
                  <c:v>21780.697257826901</c:v>
                </c:pt>
                <c:pt idx="38">
                  <c:v>22585.2232078706</c:v>
                </c:pt>
                <c:pt idx="39">
                  <c:v>23035.879315506001</c:v>
                </c:pt>
                <c:pt idx="40">
                  <c:v>23739.920795166199</c:v>
                </c:pt>
                <c:pt idx="41">
                  <c:v>24665.231116218001</c:v>
                </c:pt>
                <c:pt idx="42">
                  <c:v>25335.7021165152</c:v>
                </c:pt>
                <c:pt idx="43">
                  <c:v>25920.0911338939</c:v>
                </c:pt>
                <c:pt idx="44">
                  <c:v>25923.832087530001</c:v>
                </c:pt>
                <c:pt idx="45">
                  <c:v>24546.789386897599</c:v>
                </c:pt>
                <c:pt idx="46">
                  <c:v>23785.179387900698</c:v>
                </c:pt>
                <c:pt idx="47">
                  <c:v>22616.745600055601</c:v>
                </c:pt>
                <c:pt idx="48">
                  <c:v>22435.0286516136</c:v>
                </c:pt>
                <c:pt idx="49">
                  <c:v>22076.1345825399</c:v>
                </c:pt>
                <c:pt idx="50">
                  <c:v>21376.547905063198</c:v>
                </c:pt>
                <c:pt idx="51">
                  <c:v>20563.090491906201</c:v>
                </c:pt>
                <c:pt idx="52">
                  <c:v>19236.639596230001</c:v>
                </c:pt>
                <c:pt idx="53">
                  <c:v>19737.0906082486</c:v>
                </c:pt>
                <c:pt idx="54">
                  <c:v>19314.2604678969</c:v>
                </c:pt>
                <c:pt idx="55">
                  <c:v>19213.2209052949</c:v>
                </c:pt>
                <c:pt idx="56">
                  <c:v>17916.1651950626</c:v>
                </c:pt>
                <c:pt idx="57">
                  <c:v>17019.518085991</c:v>
                </c:pt>
                <c:pt idx="58">
                  <c:v>15712.1314245086</c:v>
                </c:pt>
                <c:pt idx="59">
                  <c:v>14268.1086871404</c:v>
                </c:pt>
                <c:pt idx="60" formatCode="_(* #,##0_);_(* \(#,##0\);_(* &quot;-&quot;??_);_(@_)">
                  <c:v>13155.41</c:v>
                </c:pt>
                <c:pt idx="61" formatCode="_(* #,##0_);_(* \(#,##0\);_(* &quot;-&quot;??_);_(@_)">
                  <c:v>12080.76</c:v>
                </c:pt>
                <c:pt idx="62" formatCode="_(* #,##0_);_(* \(#,##0\);_(* &quot;-&quot;??_);_(@_)">
                  <c:v>11560.64</c:v>
                </c:pt>
                <c:pt idx="63" formatCode="_(* #,##0_);_(* \(#,##0\);_(* &quot;-&quot;??_);_(@_)">
                  <c:v>11244.61</c:v>
                </c:pt>
                <c:pt idx="64" formatCode="_(* #,##0_);_(* \(#,##0\);_(* &quot;-&quot;??_);_(@_)">
                  <c:v>11100.45</c:v>
                </c:pt>
                <c:pt idx="65" formatCode="_(* #,##0_);_(* \(#,##0\);_(* &quot;-&quot;??_);_(@_)">
                  <c:v>11056.57</c:v>
                </c:pt>
                <c:pt idx="66" formatCode="_(* #,##0_);_(* \(#,##0\);_(* &quot;-&quot;??_);_(@_)">
                  <c:v>11087.33</c:v>
                </c:pt>
                <c:pt idx="67" formatCode="_(* #,##0_);_(* \(#,##0\);_(* &quot;-&quot;??_);_(@_)">
                  <c:v>10996.16</c:v>
                </c:pt>
                <c:pt idx="68" formatCode="_(* #,##0_);_(* \(#,##0\);_(* &quot;-&quot;??_);_(@_)">
                  <c:v>10920.91</c:v>
                </c:pt>
                <c:pt idx="69" formatCode="_(* #,##0_);_(* \(#,##0\);_(* &quot;-&quot;??_);_(@_)">
                  <c:v>10894.69</c:v>
                </c:pt>
                <c:pt idx="70" formatCode="_(* #,##0_);_(* \(#,##0\);_(* &quot;-&quot;??_);_(@_)">
                  <c:v>10878.6</c:v>
                </c:pt>
                <c:pt idx="71" formatCode="_(* #,##0_);_(* \(#,##0\);_(* &quot;-&quot;??_);_(@_)">
                  <c:v>10855.38</c:v>
                </c:pt>
                <c:pt idx="72" formatCode="_(* #,##0_);_(* \(#,##0\);_(* &quot;-&quot;??_);_(@_)">
                  <c:v>10845.41</c:v>
                </c:pt>
                <c:pt idx="73" formatCode="_(* #,##0_);_(* \(#,##0\);_(* &quot;-&quot;??_);_(@_)">
                  <c:v>10837.44</c:v>
                </c:pt>
                <c:pt idx="74" formatCode="_(* #,##0_);_(* \(#,##0\);_(* &quot;-&quot;??_);_(@_)">
                  <c:v>10828.21</c:v>
                </c:pt>
                <c:pt idx="75" formatCode="_(* #,##0_);_(* \(#,##0\);_(* &quot;-&quot;??_);_(@_)">
                  <c:v>10833.45</c:v>
                </c:pt>
                <c:pt idx="76" formatCode="_(* #,##0_);_(* \(#,##0\);_(* &quot;-&quot;??_);_(@_)">
                  <c:v>10836.04</c:v>
                </c:pt>
                <c:pt idx="77" formatCode="_(* #,##0_);_(* \(#,##0\);_(* &quot;-&quot;??_);_(@_)">
                  <c:v>10830.32</c:v>
                </c:pt>
                <c:pt idx="78" formatCode="_(* #,##0_);_(* \(#,##0\);_(* &quot;-&quot;??_);_(@_)">
                  <c:v>10822.81</c:v>
                </c:pt>
                <c:pt idx="79" formatCode="_(* #,##0_);_(* \(#,##0\);_(* &quot;-&quot;??_);_(@_)">
                  <c:v>10811</c:v>
                </c:pt>
                <c:pt idx="80" formatCode="_(* #,##0_);_(* \(#,##0\);_(* &quot;-&quot;??_);_(@_)">
                  <c:v>10804.1</c:v>
                </c:pt>
                <c:pt idx="81" formatCode="_(* #,##0_);_(* \(#,##0\);_(* &quot;-&quot;??_);_(@_)">
                  <c:v>10802.73</c:v>
                </c:pt>
                <c:pt idx="82" formatCode="_(* #,##0_);_(* \(#,##0\);_(* &quot;-&quot;??_);_(@_)">
                  <c:v>10808.36</c:v>
                </c:pt>
                <c:pt idx="83" formatCode="_(* #,##0_);_(* \(#,##0\);_(* &quot;-&quot;??_);_(@_)">
                  <c:v>10811.25</c:v>
                </c:pt>
              </c:numCache>
              <c:extLst xmlns:c15="http://schemas.microsoft.com/office/drawing/2012/chart"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42048"/>
        <c:axId val="349242608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data!$C$1</c15:sqref>
                        </c15:formulaRef>
                      </c:ext>
                    </c:extLst>
                    <c:strCache>
                      <c:ptCount val="1"/>
                      <c:pt idx="0">
                        <c:v>Oil &amp; Gas</c:v>
                      </c:pt>
                    </c:strCache>
                  </c:strRef>
                </c:tx>
                <c:spPr>
                  <a:ln w="31750">
                    <a:solidFill>
                      <a:srgbClr val="EAAA00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data!$A$2:$A$85</c15:sqref>
                        </c15:formulaRef>
                      </c:ext>
                    </c:extLst>
                    <c:numCache>
                      <c:formatCode>mm/dd/yy;@</c:formatCode>
                      <c:ptCount val="84"/>
                      <c:pt idx="0">
                        <c:v>36981</c:v>
                      </c:pt>
                      <c:pt idx="1">
                        <c:v>37072</c:v>
                      </c:pt>
                      <c:pt idx="2">
                        <c:v>37164</c:v>
                      </c:pt>
                      <c:pt idx="3">
                        <c:v>37256</c:v>
                      </c:pt>
                      <c:pt idx="4">
                        <c:v>37346</c:v>
                      </c:pt>
                      <c:pt idx="5">
                        <c:v>37437</c:v>
                      </c:pt>
                      <c:pt idx="6">
                        <c:v>37529</c:v>
                      </c:pt>
                      <c:pt idx="7">
                        <c:v>37621</c:v>
                      </c:pt>
                      <c:pt idx="8">
                        <c:v>37711</c:v>
                      </c:pt>
                      <c:pt idx="9">
                        <c:v>37802</c:v>
                      </c:pt>
                      <c:pt idx="10">
                        <c:v>37894</c:v>
                      </c:pt>
                      <c:pt idx="11">
                        <c:v>37986</c:v>
                      </c:pt>
                      <c:pt idx="12">
                        <c:v>38077</c:v>
                      </c:pt>
                      <c:pt idx="13">
                        <c:v>38168</c:v>
                      </c:pt>
                      <c:pt idx="14">
                        <c:v>38260</c:v>
                      </c:pt>
                      <c:pt idx="15">
                        <c:v>38352</c:v>
                      </c:pt>
                      <c:pt idx="16">
                        <c:v>38442</c:v>
                      </c:pt>
                      <c:pt idx="17">
                        <c:v>38533</c:v>
                      </c:pt>
                      <c:pt idx="18">
                        <c:v>38625</c:v>
                      </c:pt>
                      <c:pt idx="19">
                        <c:v>38717</c:v>
                      </c:pt>
                      <c:pt idx="20">
                        <c:v>38807</c:v>
                      </c:pt>
                      <c:pt idx="21">
                        <c:v>38898</c:v>
                      </c:pt>
                      <c:pt idx="22">
                        <c:v>38990</c:v>
                      </c:pt>
                      <c:pt idx="23">
                        <c:v>39082</c:v>
                      </c:pt>
                      <c:pt idx="24">
                        <c:v>39172</c:v>
                      </c:pt>
                      <c:pt idx="25">
                        <c:v>39263</c:v>
                      </c:pt>
                      <c:pt idx="26">
                        <c:v>39355</c:v>
                      </c:pt>
                      <c:pt idx="27">
                        <c:v>39447</c:v>
                      </c:pt>
                      <c:pt idx="28">
                        <c:v>39538</c:v>
                      </c:pt>
                      <c:pt idx="29">
                        <c:v>39629</c:v>
                      </c:pt>
                      <c:pt idx="30">
                        <c:v>39721</c:v>
                      </c:pt>
                      <c:pt idx="31">
                        <c:v>39813</c:v>
                      </c:pt>
                      <c:pt idx="32">
                        <c:v>39903</c:v>
                      </c:pt>
                      <c:pt idx="33">
                        <c:v>39994</c:v>
                      </c:pt>
                      <c:pt idx="34">
                        <c:v>40086</c:v>
                      </c:pt>
                      <c:pt idx="35">
                        <c:v>40178</c:v>
                      </c:pt>
                      <c:pt idx="36">
                        <c:v>40268</c:v>
                      </c:pt>
                      <c:pt idx="37">
                        <c:v>40359</c:v>
                      </c:pt>
                      <c:pt idx="38">
                        <c:v>40451</c:v>
                      </c:pt>
                      <c:pt idx="39">
                        <c:v>40543</c:v>
                      </c:pt>
                      <c:pt idx="40">
                        <c:v>40633</c:v>
                      </c:pt>
                      <c:pt idx="41">
                        <c:v>40724</c:v>
                      </c:pt>
                      <c:pt idx="42">
                        <c:v>40816</c:v>
                      </c:pt>
                      <c:pt idx="43">
                        <c:v>40908</c:v>
                      </c:pt>
                      <c:pt idx="44">
                        <c:v>40999</c:v>
                      </c:pt>
                      <c:pt idx="45">
                        <c:v>41090</c:v>
                      </c:pt>
                      <c:pt idx="46">
                        <c:v>41182</c:v>
                      </c:pt>
                      <c:pt idx="47">
                        <c:v>41274</c:v>
                      </c:pt>
                      <c:pt idx="48">
                        <c:v>41364</c:v>
                      </c:pt>
                      <c:pt idx="49">
                        <c:v>41455</c:v>
                      </c:pt>
                      <c:pt idx="50">
                        <c:v>41547</c:v>
                      </c:pt>
                      <c:pt idx="51">
                        <c:v>41639</c:v>
                      </c:pt>
                      <c:pt idx="52">
                        <c:v>41729</c:v>
                      </c:pt>
                      <c:pt idx="53">
                        <c:v>41820</c:v>
                      </c:pt>
                      <c:pt idx="54">
                        <c:v>41912</c:v>
                      </c:pt>
                      <c:pt idx="55">
                        <c:v>42004</c:v>
                      </c:pt>
                      <c:pt idx="56">
                        <c:v>42094</c:v>
                      </c:pt>
                      <c:pt idx="57">
                        <c:v>42185</c:v>
                      </c:pt>
                      <c:pt idx="58">
                        <c:v>42277</c:v>
                      </c:pt>
                      <c:pt idx="59">
                        <c:v>42369</c:v>
                      </c:pt>
                      <c:pt idx="60">
                        <c:v>42460</c:v>
                      </c:pt>
                      <c:pt idx="61">
                        <c:v>42551</c:v>
                      </c:pt>
                      <c:pt idx="62">
                        <c:v>42643</c:v>
                      </c:pt>
                      <c:pt idx="63">
                        <c:v>42735</c:v>
                      </c:pt>
                      <c:pt idx="64">
                        <c:v>42825</c:v>
                      </c:pt>
                      <c:pt idx="65">
                        <c:v>42916</c:v>
                      </c:pt>
                      <c:pt idx="66">
                        <c:v>43008</c:v>
                      </c:pt>
                      <c:pt idx="67">
                        <c:v>43100</c:v>
                      </c:pt>
                      <c:pt idx="68">
                        <c:v>43190</c:v>
                      </c:pt>
                      <c:pt idx="69">
                        <c:v>43281</c:v>
                      </c:pt>
                      <c:pt idx="70">
                        <c:v>43373</c:v>
                      </c:pt>
                      <c:pt idx="71">
                        <c:v>43465</c:v>
                      </c:pt>
                      <c:pt idx="72">
                        <c:v>43555</c:v>
                      </c:pt>
                      <c:pt idx="73">
                        <c:v>43646</c:v>
                      </c:pt>
                      <c:pt idx="74">
                        <c:v>43738</c:v>
                      </c:pt>
                      <c:pt idx="75">
                        <c:v>43830</c:v>
                      </c:pt>
                      <c:pt idx="76">
                        <c:v>43921</c:v>
                      </c:pt>
                      <c:pt idx="77">
                        <c:v>44012</c:v>
                      </c:pt>
                      <c:pt idx="78">
                        <c:v>44104</c:v>
                      </c:pt>
                      <c:pt idx="79">
                        <c:v>44196</c:v>
                      </c:pt>
                      <c:pt idx="80">
                        <c:v>44286</c:v>
                      </c:pt>
                      <c:pt idx="81">
                        <c:v>44377</c:v>
                      </c:pt>
                      <c:pt idx="82">
                        <c:v>44469</c:v>
                      </c:pt>
                      <c:pt idx="83">
                        <c:v>44561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data!$C$2:$C$85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84"/>
                      <c:pt idx="0">
                        <c:v>3647.4514641584301</c:v>
                      </c:pt>
                      <c:pt idx="1">
                        <c:v>3759.38332034427</c:v>
                      </c:pt>
                      <c:pt idx="2">
                        <c:v>3896.5193973768801</c:v>
                      </c:pt>
                      <c:pt idx="3">
                        <c:v>3941.5442034861899</c:v>
                      </c:pt>
                      <c:pt idx="4">
                        <c:v>3912.8059721473201</c:v>
                      </c:pt>
                      <c:pt idx="5">
                        <c:v>3867.3228092637801</c:v>
                      </c:pt>
                      <c:pt idx="6">
                        <c:v>3915.5079782501298</c:v>
                      </c:pt>
                      <c:pt idx="7">
                        <c:v>4035.3048628705401</c:v>
                      </c:pt>
                      <c:pt idx="8">
                        <c:v>3950.88562030208</c:v>
                      </c:pt>
                      <c:pt idx="9">
                        <c:v>4054.5935513252398</c:v>
                      </c:pt>
                      <c:pt idx="10">
                        <c:v>4195.05757779532</c:v>
                      </c:pt>
                      <c:pt idx="11">
                        <c:v>4130.3238924964799</c:v>
                      </c:pt>
                      <c:pt idx="12">
                        <c:v>4225.0605727972197</c:v>
                      </c:pt>
                      <c:pt idx="13">
                        <c:v>4348.3911075162196</c:v>
                      </c:pt>
                      <c:pt idx="14">
                        <c:v>4411.30042390997</c:v>
                      </c:pt>
                      <c:pt idx="15">
                        <c:v>4503.6439172324799</c:v>
                      </c:pt>
                      <c:pt idx="16">
                        <c:v>4576.8505174849097</c:v>
                      </c:pt>
                      <c:pt idx="17">
                        <c:v>4687.9620277632703</c:v>
                      </c:pt>
                      <c:pt idx="18">
                        <c:v>4730.5981039872504</c:v>
                      </c:pt>
                      <c:pt idx="19">
                        <c:v>4856.9846306044501</c:v>
                      </c:pt>
                      <c:pt idx="20">
                        <c:v>5134.1001614658599</c:v>
                      </c:pt>
                      <c:pt idx="21">
                        <c:v>5310.6232192785401</c:v>
                      </c:pt>
                      <c:pt idx="22">
                        <c:v>5520.9635842932803</c:v>
                      </c:pt>
                      <c:pt idx="23">
                        <c:v>5678.445215703</c:v>
                      </c:pt>
                      <c:pt idx="24">
                        <c:v>5884.1676222440101</c:v>
                      </c:pt>
                      <c:pt idx="25">
                        <c:v>6059.1528245569198</c:v>
                      </c:pt>
                      <c:pt idx="26">
                        <c:v>6329.3592588356396</c:v>
                      </c:pt>
                      <c:pt idx="27">
                        <c:v>6565.3474781343402</c:v>
                      </c:pt>
                      <c:pt idx="28">
                        <c:v>6508.2638735465398</c:v>
                      </c:pt>
                      <c:pt idx="29">
                        <c:v>6811.3058100513799</c:v>
                      </c:pt>
                      <c:pt idx="30">
                        <c:v>6975.4397689211401</c:v>
                      </c:pt>
                      <c:pt idx="31">
                        <c:v>7037.7472029175296</c:v>
                      </c:pt>
                      <c:pt idx="32">
                        <c:v>6926.5508819783399</c:v>
                      </c:pt>
                      <c:pt idx="33">
                        <c:v>6437.0395903866302</c:v>
                      </c:pt>
                      <c:pt idx="34">
                        <c:v>5968.9521336853404</c:v>
                      </c:pt>
                      <c:pt idx="35">
                        <c:v>6015.8151483970896</c:v>
                      </c:pt>
                      <c:pt idx="36">
                        <c:v>6074.5063539810399</c:v>
                      </c:pt>
                      <c:pt idx="37">
                        <c:v>6285.5616036350702</c:v>
                      </c:pt>
                      <c:pt idx="38">
                        <c:v>6521.7090938238798</c:v>
                      </c:pt>
                      <c:pt idx="39">
                        <c:v>6541.9016532583601</c:v>
                      </c:pt>
                      <c:pt idx="40">
                        <c:v>6809.7411070820799</c:v>
                      </c:pt>
                      <c:pt idx="41">
                        <c:v>7046.2679157084604</c:v>
                      </c:pt>
                      <c:pt idx="42">
                        <c:v>7350.9159291638298</c:v>
                      </c:pt>
                      <c:pt idx="43">
                        <c:v>7539.1682068084901</c:v>
                      </c:pt>
                      <c:pt idx="44">
                        <c:v>7665.1485731781504</c:v>
                      </c:pt>
                      <c:pt idx="45">
                        <c:v>7536.3730775956001</c:v>
                      </c:pt>
                      <c:pt idx="46">
                        <c:v>7351.5644687083304</c:v>
                      </c:pt>
                      <c:pt idx="47">
                        <c:v>7653.5634889480198</c:v>
                      </c:pt>
                      <c:pt idx="48">
                        <c:v>7810.0360980233099</c:v>
                      </c:pt>
                      <c:pt idx="49">
                        <c:v>8219.7434955313602</c:v>
                      </c:pt>
                      <c:pt idx="50">
                        <c:v>8687.4107230274803</c:v>
                      </c:pt>
                      <c:pt idx="51">
                        <c:v>8594.8428658212997</c:v>
                      </c:pt>
                      <c:pt idx="52">
                        <c:v>8643.3034051171999</c:v>
                      </c:pt>
                      <c:pt idx="53">
                        <c:v>8945.3118392713695</c:v>
                      </c:pt>
                      <c:pt idx="54">
                        <c:v>8893.0975095144404</c:v>
                      </c:pt>
                      <c:pt idx="55">
                        <c:v>8834.3398997615004</c:v>
                      </c:pt>
                      <c:pt idx="56">
                        <c:v>8578.4863768345604</c:v>
                      </c:pt>
                      <c:pt idx="57">
                        <c:v>7724.7471650075704</c:v>
                      </c:pt>
                      <c:pt idx="58">
                        <c:v>7343.2771859457998</c:v>
                      </c:pt>
                      <c:pt idx="59">
                        <c:v>7063.4628927780404</c:v>
                      </c:pt>
                      <c:pt idx="60" formatCode="_(* #,##0_);_(* \(#,##0\);_(* &quot;-&quot;??_);_(@_)">
                        <c:v>6989.0060000000003</c:v>
                      </c:pt>
                      <c:pt idx="61" formatCode="_(* #,##0_);_(* \(#,##0\);_(* &quot;-&quot;??_);_(@_)">
                        <c:v>6973.6189999999997</c:v>
                      </c:pt>
                      <c:pt idx="62" formatCode="_(* #,##0_);_(* \(#,##0\);_(* &quot;-&quot;??_);_(@_)">
                        <c:v>6990.518</c:v>
                      </c:pt>
                      <c:pt idx="63" formatCode="_(* #,##0_);_(* \(#,##0\);_(* &quot;-&quot;??_);_(@_)">
                        <c:v>7022.3239999999996</c:v>
                      </c:pt>
                      <c:pt idx="64" formatCode="_(* #,##0_);_(* \(#,##0\);_(* &quot;-&quot;??_);_(@_)">
                        <c:v>7070.2650000000003</c:v>
                      </c:pt>
                      <c:pt idx="65" formatCode="_(* #,##0_);_(* \(#,##0\);_(* &quot;-&quot;??_);_(@_)">
                        <c:v>7134.299</c:v>
                      </c:pt>
                      <c:pt idx="66" formatCode="_(* #,##0_);_(* \(#,##0\);_(* &quot;-&quot;??_);_(@_)">
                        <c:v>7214.9309999999996</c:v>
                      </c:pt>
                      <c:pt idx="67" formatCode="_(* #,##0_);_(* \(#,##0\);_(* &quot;-&quot;??_);_(@_)">
                        <c:v>7311.9040000000005</c:v>
                      </c:pt>
                      <c:pt idx="68" formatCode="_(* #,##0_);_(* \(#,##0\);_(* &quot;-&quot;??_);_(@_)">
                        <c:v>7423.6149999999998</c:v>
                      </c:pt>
                      <c:pt idx="69" formatCode="_(* #,##0_);_(* \(#,##0\);_(* &quot;-&quot;??_);_(@_)">
                        <c:v>7542.0169999999998</c:v>
                      </c:pt>
                      <c:pt idx="70" formatCode="_(* #,##0_);_(* \(#,##0\);_(* &quot;-&quot;??_);_(@_)">
                        <c:v>7663.5810000000001</c:v>
                      </c:pt>
                      <c:pt idx="71" formatCode="_(* #,##0_);_(* \(#,##0\);_(* &quot;-&quot;??_);_(@_)">
                        <c:v>7787.2139999999999</c:v>
                      </c:pt>
                      <c:pt idx="72" formatCode="_(* #,##0_);_(* \(#,##0\);_(* &quot;-&quot;??_);_(@_)">
                        <c:v>7913.7759999999998</c:v>
                      </c:pt>
                      <c:pt idx="73" formatCode="_(* #,##0_);_(* \(#,##0\);_(* &quot;-&quot;??_);_(@_)">
                        <c:v>8042.5360000000001</c:v>
                      </c:pt>
                      <c:pt idx="74" formatCode="_(* #,##0_);_(* \(#,##0\);_(* &quot;-&quot;??_);_(@_)">
                        <c:v>8172.8429999999998</c:v>
                      </c:pt>
                      <c:pt idx="75" formatCode="_(* #,##0_);_(* \(#,##0\);_(* &quot;-&quot;??_);_(@_)">
                        <c:v>8296.2990000000009</c:v>
                      </c:pt>
                      <c:pt idx="76" formatCode="_(* #,##0_);_(* \(#,##0\);_(* &quot;-&quot;??_);_(@_)">
                        <c:v>8408.6679999999997</c:v>
                      </c:pt>
                      <c:pt idx="77" formatCode="_(* #,##0_);_(* \(#,##0\);_(* &quot;-&quot;??_);_(@_)">
                        <c:v>8507.4120000000003</c:v>
                      </c:pt>
                      <c:pt idx="78" formatCode="_(* #,##0_);_(* \(#,##0\);_(* &quot;-&quot;??_);_(@_)">
                        <c:v>8590.42</c:v>
                      </c:pt>
                      <c:pt idx="79" formatCode="_(* #,##0_);_(* \(#,##0\);_(* &quot;-&quot;??_);_(@_)">
                        <c:v>8656.7459999999901</c:v>
                      </c:pt>
                      <c:pt idx="80" formatCode="_(* #,##0_);_(* \(#,##0\);_(* &quot;-&quot;??_);_(@_)">
                        <c:v>8709.9</c:v>
                      </c:pt>
                      <c:pt idx="81" formatCode="_(* #,##0_);_(* \(#,##0\);_(* &quot;-&quot;??_);_(@_)">
                        <c:v>8752.1090000000004</c:v>
                      </c:pt>
                      <c:pt idx="82" formatCode="_(* #,##0_);_(* \(#,##0\);_(* &quot;-&quot;??_);_(@_)">
                        <c:v>8784.1959999999999</c:v>
                      </c:pt>
                      <c:pt idx="83" formatCode="_(* #,##0_);_(* \(#,##0\);_(* &quot;-&quot;??_);_(@_)">
                        <c:v>8811.19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data!$D$1</c15:sqref>
                        </c15:formulaRef>
                      </c:ext>
                    </c:extLst>
                    <c:strCache>
                      <c:ptCount val="1"/>
                      <c:pt idx="0">
                        <c:v>Utilities</c:v>
                      </c:pt>
                    </c:strCache>
                  </c:strRef>
                </c:tx>
                <c:spPr>
                  <a:ln w="31750">
                    <a:solidFill>
                      <a:srgbClr val="002855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data!$A$2:$A$85</c15:sqref>
                        </c15:formulaRef>
                      </c:ext>
                    </c:extLst>
                    <c:numCache>
                      <c:formatCode>mm/dd/yy;@</c:formatCode>
                      <c:ptCount val="84"/>
                      <c:pt idx="0">
                        <c:v>36981</c:v>
                      </c:pt>
                      <c:pt idx="1">
                        <c:v>37072</c:v>
                      </c:pt>
                      <c:pt idx="2">
                        <c:v>37164</c:v>
                      </c:pt>
                      <c:pt idx="3">
                        <c:v>37256</c:v>
                      </c:pt>
                      <c:pt idx="4">
                        <c:v>37346</c:v>
                      </c:pt>
                      <c:pt idx="5">
                        <c:v>37437</c:v>
                      </c:pt>
                      <c:pt idx="6">
                        <c:v>37529</c:v>
                      </c:pt>
                      <c:pt idx="7">
                        <c:v>37621</c:v>
                      </c:pt>
                      <c:pt idx="8">
                        <c:v>37711</c:v>
                      </c:pt>
                      <c:pt idx="9">
                        <c:v>37802</c:v>
                      </c:pt>
                      <c:pt idx="10">
                        <c:v>37894</c:v>
                      </c:pt>
                      <c:pt idx="11">
                        <c:v>37986</c:v>
                      </c:pt>
                      <c:pt idx="12">
                        <c:v>38077</c:v>
                      </c:pt>
                      <c:pt idx="13">
                        <c:v>38168</c:v>
                      </c:pt>
                      <c:pt idx="14">
                        <c:v>38260</c:v>
                      </c:pt>
                      <c:pt idx="15">
                        <c:v>38352</c:v>
                      </c:pt>
                      <c:pt idx="16">
                        <c:v>38442</c:v>
                      </c:pt>
                      <c:pt idx="17">
                        <c:v>38533</c:v>
                      </c:pt>
                      <c:pt idx="18">
                        <c:v>38625</c:v>
                      </c:pt>
                      <c:pt idx="19">
                        <c:v>38717</c:v>
                      </c:pt>
                      <c:pt idx="20">
                        <c:v>38807</c:v>
                      </c:pt>
                      <c:pt idx="21">
                        <c:v>38898</c:v>
                      </c:pt>
                      <c:pt idx="22">
                        <c:v>38990</c:v>
                      </c:pt>
                      <c:pt idx="23">
                        <c:v>39082</c:v>
                      </c:pt>
                      <c:pt idx="24">
                        <c:v>39172</c:v>
                      </c:pt>
                      <c:pt idx="25">
                        <c:v>39263</c:v>
                      </c:pt>
                      <c:pt idx="26">
                        <c:v>39355</c:v>
                      </c:pt>
                      <c:pt idx="27">
                        <c:v>39447</c:v>
                      </c:pt>
                      <c:pt idx="28">
                        <c:v>39538</c:v>
                      </c:pt>
                      <c:pt idx="29">
                        <c:v>39629</c:v>
                      </c:pt>
                      <c:pt idx="30">
                        <c:v>39721</c:v>
                      </c:pt>
                      <c:pt idx="31">
                        <c:v>39813</c:v>
                      </c:pt>
                      <c:pt idx="32">
                        <c:v>39903</c:v>
                      </c:pt>
                      <c:pt idx="33">
                        <c:v>39994</c:v>
                      </c:pt>
                      <c:pt idx="34">
                        <c:v>40086</c:v>
                      </c:pt>
                      <c:pt idx="35">
                        <c:v>40178</c:v>
                      </c:pt>
                      <c:pt idx="36">
                        <c:v>40268</c:v>
                      </c:pt>
                      <c:pt idx="37">
                        <c:v>40359</c:v>
                      </c:pt>
                      <c:pt idx="38">
                        <c:v>40451</c:v>
                      </c:pt>
                      <c:pt idx="39">
                        <c:v>40543</c:v>
                      </c:pt>
                      <c:pt idx="40">
                        <c:v>40633</c:v>
                      </c:pt>
                      <c:pt idx="41">
                        <c:v>40724</c:v>
                      </c:pt>
                      <c:pt idx="42">
                        <c:v>40816</c:v>
                      </c:pt>
                      <c:pt idx="43">
                        <c:v>40908</c:v>
                      </c:pt>
                      <c:pt idx="44">
                        <c:v>40999</c:v>
                      </c:pt>
                      <c:pt idx="45">
                        <c:v>41090</c:v>
                      </c:pt>
                      <c:pt idx="46">
                        <c:v>41182</c:v>
                      </c:pt>
                      <c:pt idx="47">
                        <c:v>41274</c:v>
                      </c:pt>
                      <c:pt idx="48">
                        <c:v>41364</c:v>
                      </c:pt>
                      <c:pt idx="49">
                        <c:v>41455</c:v>
                      </c:pt>
                      <c:pt idx="50">
                        <c:v>41547</c:v>
                      </c:pt>
                      <c:pt idx="51">
                        <c:v>41639</c:v>
                      </c:pt>
                      <c:pt idx="52">
                        <c:v>41729</c:v>
                      </c:pt>
                      <c:pt idx="53">
                        <c:v>41820</c:v>
                      </c:pt>
                      <c:pt idx="54">
                        <c:v>41912</c:v>
                      </c:pt>
                      <c:pt idx="55">
                        <c:v>42004</c:v>
                      </c:pt>
                      <c:pt idx="56">
                        <c:v>42094</c:v>
                      </c:pt>
                      <c:pt idx="57">
                        <c:v>42185</c:v>
                      </c:pt>
                      <c:pt idx="58">
                        <c:v>42277</c:v>
                      </c:pt>
                      <c:pt idx="59">
                        <c:v>42369</c:v>
                      </c:pt>
                      <c:pt idx="60">
                        <c:v>42460</c:v>
                      </c:pt>
                      <c:pt idx="61">
                        <c:v>42551</c:v>
                      </c:pt>
                      <c:pt idx="62">
                        <c:v>42643</c:v>
                      </c:pt>
                      <c:pt idx="63">
                        <c:v>42735</c:v>
                      </c:pt>
                      <c:pt idx="64">
                        <c:v>42825</c:v>
                      </c:pt>
                      <c:pt idx="65">
                        <c:v>42916</c:v>
                      </c:pt>
                      <c:pt idx="66">
                        <c:v>43008</c:v>
                      </c:pt>
                      <c:pt idx="67">
                        <c:v>43100</c:v>
                      </c:pt>
                      <c:pt idx="68">
                        <c:v>43190</c:v>
                      </c:pt>
                      <c:pt idx="69">
                        <c:v>43281</c:v>
                      </c:pt>
                      <c:pt idx="70">
                        <c:v>43373</c:v>
                      </c:pt>
                      <c:pt idx="71">
                        <c:v>43465</c:v>
                      </c:pt>
                      <c:pt idx="72">
                        <c:v>43555</c:v>
                      </c:pt>
                      <c:pt idx="73">
                        <c:v>43646</c:v>
                      </c:pt>
                      <c:pt idx="74">
                        <c:v>43738</c:v>
                      </c:pt>
                      <c:pt idx="75">
                        <c:v>43830</c:v>
                      </c:pt>
                      <c:pt idx="76">
                        <c:v>43921</c:v>
                      </c:pt>
                      <c:pt idx="77">
                        <c:v>44012</c:v>
                      </c:pt>
                      <c:pt idx="78">
                        <c:v>44104</c:v>
                      </c:pt>
                      <c:pt idx="79">
                        <c:v>44196</c:v>
                      </c:pt>
                      <c:pt idx="80">
                        <c:v>44286</c:v>
                      </c:pt>
                      <c:pt idx="81">
                        <c:v>44377</c:v>
                      </c:pt>
                      <c:pt idx="82">
                        <c:v>44469</c:v>
                      </c:pt>
                      <c:pt idx="83">
                        <c:v>44561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data!$D$2:$D$85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84"/>
                      <c:pt idx="0">
                        <c:v>6874.0346057726001</c:v>
                      </c:pt>
                      <c:pt idx="1">
                        <c:v>6858.2013832457897</c:v>
                      </c:pt>
                      <c:pt idx="2">
                        <c:v>6810.2759267953297</c:v>
                      </c:pt>
                      <c:pt idx="3">
                        <c:v>6841.3003408219201</c:v>
                      </c:pt>
                      <c:pt idx="4">
                        <c:v>6819.6907112320796</c:v>
                      </c:pt>
                      <c:pt idx="5">
                        <c:v>6735.6914460220496</c:v>
                      </c:pt>
                      <c:pt idx="6">
                        <c:v>6630.6199325175303</c:v>
                      </c:pt>
                      <c:pt idx="7">
                        <c:v>6521.8677571237304</c:v>
                      </c:pt>
                      <c:pt idx="8">
                        <c:v>6386.4660012682798</c:v>
                      </c:pt>
                      <c:pt idx="9">
                        <c:v>6302.3950878660698</c:v>
                      </c:pt>
                      <c:pt idx="10">
                        <c:v>6245.2852283174398</c:v>
                      </c:pt>
                      <c:pt idx="11">
                        <c:v>6223.7892456224999</c:v>
                      </c:pt>
                      <c:pt idx="12">
                        <c:v>6245.2241361962197</c:v>
                      </c:pt>
                      <c:pt idx="13">
                        <c:v>6207.9957972921802</c:v>
                      </c:pt>
                      <c:pt idx="14">
                        <c:v>6175.2002982636104</c:v>
                      </c:pt>
                      <c:pt idx="15">
                        <c:v>6162.5196865780199</c:v>
                      </c:pt>
                      <c:pt idx="16">
                        <c:v>6127.2781142030299</c:v>
                      </c:pt>
                      <c:pt idx="17">
                        <c:v>6114.92258309516</c:v>
                      </c:pt>
                      <c:pt idx="18">
                        <c:v>6111.7912493612002</c:v>
                      </c:pt>
                      <c:pt idx="19">
                        <c:v>6117.9089856382998</c:v>
                      </c:pt>
                      <c:pt idx="20">
                        <c:v>6100.6904314071598</c:v>
                      </c:pt>
                      <c:pt idx="21">
                        <c:v>6144.2747371470596</c:v>
                      </c:pt>
                      <c:pt idx="22">
                        <c:v>6213.3897452107003</c:v>
                      </c:pt>
                      <c:pt idx="23">
                        <c:v>6231.4444531890804</c:v>
                      </c:pt>
                      <c:pt idx="24">
                        <c:v>6241.2173350758903</c:v>
                      </c:pt>
                      <c:pt idx="25">
                        <c:v>6245.6564890273303</c:v>
                      </c:pt>
                      <c:pt idx="26">
                        <c:v>6226.0830510041296</c:v>
                      </c:pt>
                      <c:pt idx="27">
                        <c:v>6212.1942708103697</c:v>
                      </c:pt>
                      <c:pt idx="28">
                        <c:v>6284.4630072068603</c:v>
                      </c:pt>
                      <c:pt idx="29">
                        <c:v>6332.2569716195603</c:v>
                      </c:pt>
                      <c:pt idx="30">
                        <c:v>6367.05535966965</c:v>
                      </c:pt>
                      <c:pt idx="31">
                        <c:v>6355.27936930739</c:v>
                      </c:pt>
                      <c:pt idx="32">
                        <c:v>6370.3843957490799</c:v>
                      </c:pt>
                      <c:pt idx="33">
                        <c:v>6341.0804994793898</c:v>
                      </c:pt>
                      <c:pt idx="34">
                        <c:v>6327.9632749172097</c:v>
                      </c:pt>
                      <c:pt idx="35">
                        <c:v>6279.5020706958303</c:v>
                      </c:pt>
                      <c:pt idx="36">
                        <c:v>5827.5990323292499</c:v>
                      </c:pt>
                      <c:pt idx="37">
                        <c:v>5792.9967714648601</c:v>
                      </c:pt>
                      <c:pt idx="38">
                        <c:v>5466.97887252076</c:v>
                      </c:pt>
                      <c:pt idx="39">
                        <c:v>5432.2257790941803</c:v>
                      </c:pt>
                      <c:pt idx="40">
                        <c:v>5460.2676821450004</c:v>
                      </c:pt>
                      <c:pt idx="41">
                        <c:v>5453.4002385550302</c:v>
                      </c:pt>
                      <c:pt idx="42">
                        <c:v>5425.8382023066897</c:v>
                      </c:pt>
                      <c:pt idx="43">
                        <c:v>5398.2467690219901</c:v>
                      </c:pt>
                      <c:pt idx="44">
                        <c:v>5425.3119791733998</c:v>
                      </c:pt>
                      <c:pt idx="45">
                        <c:v>5293.0537514424996</c:v>
                      </c:pt>
                      <c:pt idx="46">
                        <c:v>5253.6864491638698</c:v>
                      </c:pt>
                      <c:pt idx="47">
                        <c:v>5219.7574861183903</c:v>
                      </c:pt>
                      <c:pt idx="48">
                        <c:v>5191.1542525719196</c:v>
                      </c:pt>
                      <c:pt idx="49">
                        <c:v>5173.3637017686897</c:v>
                      </c:pt>
                      <c:pt idx="50">
                        <c:v>5169.4685053785997</c:v>
                      </c:pt>
                      <c:pt idx="51">
                        <c:v>5146.8944366610103</c:v>
                      </c:pt>
                      <c:pt idx="52">
                        <c:v>5190.2330986981697</c:v>
                      </c:pt>
                      <c:pt idx="53">
                        <c:v>5169.7367951430497</c:v>
                      </c:pt>
                      <c:pt idx="54">
                        <c:v>5223.6290649922003</c:v>
                      </c:pt>
                      <c:pt idx="55">
                        <c:v>5218.4133967600801</c:v>
                      </c:pt>
                      <c:pt idx="56">
                        <c:v>5091.5285843612201</c:v>
                      </c:pt>
                      <c:pt idx="57">
                        <c:v>5115.4998036798897</c:v>
                      </c:pt>
                      <c:pt idx="58">
                        <c:v>5018.05360099469</c:v>
                      </c:pt>
                      <c:pt idx="59">
                        <c:v>4970.2100830199197</c:v>
                      </c:pt>
                      <c:pt idx="60" formatCode="_(* #,##0_);_(* \(#,##0\);_(* &quot;-&quot;??_);_(@_)">
                        <c:v>4897.7629999999999</c:v>
                      </c:pt>
                      <c:pt idx="61" formatCode="_(* #,##0_);_(* \(#,##0\);_(* &quot;-&quot;??_);_(@_)">
                        <c:v>4869.8280000000004</c:v>
                      </c:pt>
                      <c:pt idx="62" formatCode="_(* #,##0_);_(* \(#,##0\);_(* &quot;-&quot;??_);_(@_)">
                        <c:v>4839.9440000000004</c:v>
                      </c:pt>
                      <c:pt idx="63" formatCode="_(* #,##0_);_(* \(#,##0\);_(* &quot;-&quot;??_);_(@_)">
                        <c:v>4812.2860000000001</c:v>
                      </c:pt>
                      <c:pt idx="64" formatCode="_(* #,##0_);_(* \(#,##0\);_(* &quot;-&quot;??_);_(@_)">
                        <c:v>4808.8990000000003</c:v>
                      </c:pt>
                      <c:pt idx="65" formatCode="_(* #,##0_);_(* \(#,##0\);_(* &quot;-&quot;??_);_(@_)">
                        <c:v>4809.0330000000004</c:v>
                      </c:pt>
                      <c:pt idx="66" formatCode="_(* #,##0_);_(* \(#,##0\);_(* &quot;-&quot;??_);_(@_)">
                        <c:v>4809.6369999999997</c:v>
                      </c:pt>
                      <c:pt idx="67" formatCode="_(* #,##0_);_(* \(#,##0\);_(* &quot;-&quot;??_);_(@_)">
                        <c:v>4810.7330000000002</c:v>
                      </c:pt>
                      <c:pt idx="68" formatCode="_(* #,##0_);_(* \(#,##0\);_(* &quot;-&quot;??_);_(@_)">
                        <c:v>4808.24</c:v>
                      </c:pt>
                      <c:pt idx="69" formatCode="_(* #,##0_);_(* \(#,##0\);_(* &quot;-&quot;??_);_(@_)">
                        <c:v>4803.9030000000002</c:v>
                      </c:pt>
                      <c:pt idx="70" formatCode="_(* #,##0_);_(* \(#,##0\);_(* &quot;-&quot;??_);_(@_)">
                        <c:v>4798.0559999999996</c:v>
                      </c:pt>
                      <c:pt idx="71" formatCode="_(* #,##0_);_(* \(#,##0\);_(* &quot;-&quot;??_);_(@_)">
                        <c:v>4791.277</c:v>
                      </c:pt>
                      <c:pt idx="72" formatCode="_(* #,##0_);_(* \(#,##0\);_(* &quot;-&quot;??_);_(@_)">
                        <c:v>4784.67</c:v>
                      </c:pt>
                      <c:pt idx="73" formatCode="_(* #,##0_);_(* \(#,##0\);_(* &quot;-&quot;??_);_(@_)">
                        <c:v>4777.4139999999998</c:v>
                      </c:pt>
                      <c:pt idx="74" formatCode="_(* #,##0_);_(* \(#,##0\);_(* &quot;-&quot;??_);_(@_)">
                        <c:v>4769.3149999999996</c:v>
                      </c:pt>
                      <c:pt idx="75" formatCode="_(* #,##0_);_(* \(#,##0\);_(* &quot;-&quot;??_);_(@_)">
                        <c:v>4760.6880000000001</c:v>
                      </c:pt>
                      <c:pt idx="76" formatCode="_(* #,##0_);_(* \(#,##0\);_(* &quot;-&quot;??_);_(@_)">
                        <c:v>4751.4139999999998</c:v>
                      </c:pt>
                      <c:pt idx="77" formatCode="_(* #,##0_);_(* \(#,##0\);_(* &quot;-&quot;??_);_(@_)">
                        <c:v>4742.1210000000001</c:v>
                      </c:pt>
                      <c:pt idx="78" formatCode="_(* #,##0_);_(* \(#,##0\);_(* &quot;-&quot;??_);_(@_)">
                        <c:v>4732.308</c:v>
                      </c:pt>
                      <c:pt idx="79" formatCode="_(* #,##0_);_(* \(#,##0\);_(* &quot;-&quot;??_);_(@_)">
                        <c:v>4722.2049999999999</c:v>
                      </c:pt>
                      <c:pt idx="80" formatCode="_(* #,##0_);_(* \(#,##0\);_(* &quot;-&quot;??_);_(@_)">
                        <c:v>4712.0349999999999</c:v>
                      </c:pt>
                      <c:pt idx="81" formatCode="_(* #,##0_);_(* \(#,##0\);_(* &quot;-&quot;??_);_(@_)">
                        <c:v>4702.2430000000004</c:v>
                      </c:pt>
                      <c:pt idx="82" formatCode="_(* #,##0_);_(* \(#,##0\);_(* &quot;-&quot;??_);_(@_)">
                        <c:v>4692.4470000000001</c:v>
                      </c:pt>
                      <c:pt idx="83" formatCode="_(* #,##0_);_(* \(#,##0\);_(* &quot;-&quot;??_);_(@_)">
                        <c:v>4682.866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49242048"/>
        <c:scaling>
          <c:orientation val="minMax"/>
        </c:scaling>
        <c:delete val="0"/>
        <c:axPos val="b"/>
        <c:majorGridlines>
          <c:spPr>
            <a:ln>
              <a:noFill/>
              <a:prstDash val="dash"/>
            </a:ln>
          </c:spPr>
        </c:majorGridlines>
        <c:numFmt formatCode="yyyy" sourceLinked="0"/>
        <c:majorTickMark val="out"/>
        <c:minorTickMark val="none"/>
        <c:tickLblPos val="low"/>
        <c:spPr>
          <a:ln w="15875">
            <a:solidFill>
              <a:sysClr val="windowText" lastClr="000000"/>
            </a:solidFill>
          </a:ln>
        </c:spPr>
        <c:txPr>
          <a:bodyPr rot="-2700000"/>
          <a:lstStyle/>
          <a:p>
            <a:pPr>
              <a:defRPr sz="1000" b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defRPr>
            </a:pPr>
            <a:endParaRPr lang="en-US"/>
          </a:p>
        </c:txPr>
        <c:crossAx val="349242608"/>
        <c:crosses val="autoZero"/>
        <c:auto val="0"/>
        <c:lblAlgn val="ctr"/>
        <c:lblOffset val="100"/>
        <c:tickLblSkip val="4"/>
        <c:tickMarkSkip val="2"/>
        <c:noMultiLvlLbl val="1"/>
      </c:catAx>
      <c:valAx>
        <c:axId val="349242608"/>
        <c:scaling>
          <c:orientation val="minMax"/>
          <c:max val="30000"/>
          <c:min val="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 b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defRPr>
            </a:pPr>
            <a:endParaRPr lang="en-US"/>
          </a:p>
        </c:txPr>
        <c:crossAx val="349242048"/>
        <c:crosses val="autoZero"/>
        <c:crossBetween val="between"/>
        <c:dispUnits>
          <c:builtInUnit val="thousands"/>
        </c:dispUnits>
      </c:valAx>
      <c:valAx>
        <c:axId val="349243168"/>
        <c:scaling>
          <c:orientation val="minMax"/>
          <c:max val="1004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crossAx val="349243728"/>
        <c:crosses val="max"/>
        <c:crossBetween val="between"/>
      </c:valAx>
      <c:dateAx>
        <c:axId val="349243728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349243168"/>
        <c:crosses val="autoZero"/>
        <c:auto val="1"/>
        <c:lblOffset val="100"/>
        <c:baseTimeUnit val="months"/>
      </c:dateAx>
      <c:spPr>
        <a:noFill/>
        <a:ln w="158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36528986508266E-2"/>
          <c:y val="5.3494914698162727E-2"/>
          <c:w val="0.90399594787493665"/>
          <c:h val="0.74713719378827648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bg1">
                <a:lumMod val="75000"/>
                <a:alpha val="50000"/>
              </a:schemeClr>
            </a:solidFill>
          </c:spPr>
          <c:invertIfNegative val="0"/>
          <c:cat>
            <c:numRef>
              <c:f>Sheet1!$A$10:$A$85</c:f>
              <c:numCache>
                <c:formatCode>mmm\-yy</c:formatCode>
                <c:ptCount val="76"/>
                <c:pt idx="0">
                  <c:v>37711</c:v>
                </c:pt>
                <c:pt idx="1">
                  <c:v>37802</c:v>
                </c:pt>
                <c:pt idx="2">
                  <c:v>37894</c:v>
                </c:pt>
                <c:pt idx="3">
                  <c:v>37986</c:v>
                </c:pt>
                <c:pt idx="4">
                  <c:v>38077</c:v>
                </c:pt>
                <c:pt idx="5">
                  <c:v>38168</c:v>
                </c:pt>
                <c:pt idx="6">
                  <c:v>38260</c:v>
                </c:pt>
                <c:pt idx="7">
                  <c:v>38352</c:v>
                </c:pt>
                <c:pt idx="8">
                  <c:v>38442</c:v>
                </c:pt>
                <c:pt idx="9">
                  <c:v>38533</c:v>
                </c:pt>
                <c:pt idx="10">
                  <c:v>38625</c:v>
                </c:pt>
                <c:pt idx="11">
                  <c:v>38717</c:v>
                </c:pt>
                <c:pt idx="12">
                  <c:v>38807</c:v>
                </c:pt>
                <c:pt idx="13">
                  <c:v>38898</c:v>
                </c:pt>
                <c:pt idx="14">
                  <c:v>38990</c:v>
                </c:pt>
                <c:pt idx="15">
                  <c:v>39082</c:v>
                </c:pt>
                <c:pt idx="16">
                  <c:v>39172</c:v>
                </c:pt>
                <c:pt idx="17">
                  <c:v>39263</c:v>
                </c:pt>
                <c:pt idx="18">
                  <c:v>39355</c:v>
                </c:pt>
                <c:pt idx="19">
                  <c:v>39447</c:v>
                </c:pt>
                <c:pt idx="20">
                  <c:v>39538</c:v>
                </c:pt>
                <c:pt idx="21">
                  <c:v>39629</c:v>
                </c:pt>
                <c:pt idx="22">
                  <c:v>39721</c:v>
                </c:pt>
                <c:pt idx="23">
                  <c:v>39813</c:v>
                </c:pt>
                <c:pt idx="24">
                  <c:v>39903</c:v>
                </c:pt>
                <c:pt idx="25">
                  <c:v>39994</c:v>
                </c:pt>
                <c:pt idx="26">
                  <c:v>40086</c:v>
                </c:pt>
                <c:pt idx="27">
                  <c:v>40178</c:v>
                </c:pt>
                <c:pt idx="28">
                  <c:v>40268</c:v>
                </c:pt>
                <c:pt idx="29">
                  <c:v>40359</c:v>
                </c:pt>
                <c:pt idx="30">
                  <c:v>40451</c:v>
                </c:pt>
                <c:pt idx="31">
                  <c:v>40543</c:v>
                </c:pt>
                <c:pt idx="32">
                  <c:v>40633</c:v>
                </c:pt>
                <c:pt idx="33">
                  <c:v>40724</c:v>
                </c:pt>
                <c:pt idx="34">
                  <c:v>40816</c:v>
                </c:pt>
                <c:pt idx="35">
                  <c:v>40908</c:v>
                </c:pt>
                <c:pt idx="36">
                  <c:v>40999</c:v>
                </c:pt>
                <c:pt idx="37">
                  <c:v>41090</c:v>
                </c:pt>
                <c:pt idx="38">
                  <c:v>41182</c:v>
                </c:pt>
                <c:pt idx="39">
                  <c:v>41274</c:v>
                </c:pt>
                <c:pt idx="40">
                  <c:v>41364</c:v>
                </c:pt>
                <c:pt idx="41">
                  <c:v>41455</c:v>
                </c:pt>
                <c:pt idx="42">
                  <c:v>41547</c:v>
                </c:pt>
                <c:pt idx="43">
                  <c:v>41639</c:v>
                </c:pt>
                <c:pt idx="44">
                  <c:v>41729</c:v>
                </c:pt>
                <c:pt idx="45">
                  <c:v>41820</c:v>
                </c:pt>
                <c:pt idx="46">
                  <c:v>41912</c:v>
                </c:pt>
                <c:pt idx="47">
                  <c:v>42004</c:v>
                </c:pt>
                <c:pt idx="48">
                  <c:v>42094</c:v>
                </c:pt>
                <c:pt idx="49">
                  <c:v>42185</c:v>
                </c:pt>
                <c:pt idx="50">
                  <c:v>42277</c:v>
                </c:pt>
                <c:pt idx="51">
                  <c:v>42369</c:v>
                </c:pt>
                <c:pt idx="52">
                  <c:v>42460</c:v>
                </c:pt>
                <c:pt idx="53">
                  <c:v>42551</c:v>
                </c:pt>
                <c:pt idx="54">
                  <c:v>42643</c:v>
                </c:pt>
                <c:pt idx="55">
                  <c:v>42735</c:v>
                </c:pt>
                <c:pt idx="56">
                  <c:v>42825</c:v>
                </c:pt>
                <c:pt idx="57">
                  <c:v>42916</c:v>
                </c:pt>
                <c:pt idx="58">
                  <c:v>43008</c:v>
                </c:pt>
                <c:pt idx="59">
                  <c:v>43100</c:v>
                </c:pt>
                <c:pt idx="60">
                  <c:v>43190</c:v>
                </c:pt>
                <c:pt idx="61">
                  <c:v>43281</c:v>
                </c:pt>
                <c:pt idx="62">
                  <c:v>43373</c:v>
                </c:pt>
                <c:pt idx="63">
                  <c:v>43465</c:v>
                </c:pt>
                <c:pt idx="64">
                  <c:v>43555</c:v>
                </c:pt>
                <c:pt idx="65">
                  <c:v>43646</c:v>
                </c:pt>
                <c:pt idx="66">
                  <c:v>43738</c:v>
                </c:pt>
                <c:pt idx="67">
                  <c:v>43830</c:v>
                </c:pt>
                <c:pt idx="68">
                  <c:v>43921</c:v>
                </c:pt>
                <c:pt idx="69">
                  <c:v>44012</c:v>
                </c:pt>
                <c:pt idx="70">
                  <c:v>44104</c:v>
                </c:pt>
                <c:pt idx="71">
                  <c:v>44196</c:v>
                </c:pt>
                <c:pt idx="72">
                  <c:v>44286</c:v>
                </c:pt>
                <c:pt idx="73">
                  <c:v>44377</c:v>
                </c:pt>
                <c:pt idx="74">
                  <c:v>44469</c:v>
                </c:pt>
                <c:pt idx="75">
                  <c:v>44561</c:v>
                </c:pt>
              </c:numCache>
            </c:numRef>
          </c:cat>
          <c:val>
            <c:numRef>
              <c:f>Sheet1!$E$10:$E$85</c:f>
              <c:numCache>
                <c:formatCode>General</c:formatCode>
                <c:ptCount val="76"/>
                <c:pt idx="57">
                  <c:v>0.999</c:v>
                </c:pt>
                <c:pt idx="58">
                  <c:v>0.999</c:v>
                </c:pt>
                <c:pt idx="59">
                  <c:v>0.999</c:v>
                </c:pt>
                <c:pt idx="60">
                  <c:v>0.999</c:v>
                </c:pt>
                <c:pt idx="61">
                  <c:v>0.999</c:v>
                </c:pt>
                <c:pt idx="62">
                  <c:v>0.999</c:v>
                </c:pt>
                <c:pt idx="63">
                  <c:v>0.999</c:v>
                </c:pt>
                <c:pt idx="64">
                  <c:v>0.999</c:v>
                </c:pt>
                <c:pt idx="65">
                  <c:v>0.999</c:v>
                </c:pt>
                <c:pt idx="66">
                  <c:v>0.999</c:v>
                </c:pt>
                <c:pt idx="67">
                  <c:v>0.999</c:v>
                </c:pt>
                <c:pt idx="68">
                  <c:v>0.999</c:v>
                </c:pt>
                <c:pt idx="69">
                  <c:v>0.999</c:v>
                </c:pt>
                <c:pt idx="70">
                  <c:v>0.999</c:v>
                </c:pt>
                <c:pt idx="71">
                  <c:v>0.999</c:v>
                </c:pt>
                <c:pt idx="72">
                  <c:v>0.999</c:v>
                </c:pt>
                <c:pt idx="73">
                  <c:v>0.999</c:v>
                </c:pt>
                <c:pt idx="74">
                  <c:v>0.999</c:v>
                </c:pt>
                <c:pt idx="75">
                  <c:v>0.999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3-414E-9B33-720DCF3AF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49248208"/>
        <c:axId val="349247648"/>
      </c:bar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31750">
              <a:solidFill>
                <a:srgbClr val="002855"/>
              </a:solidFill>
            </a:ln>
          </c:spPr>
          <c:marker>
            <c:symbol val="none"/>
          </c:marker>
          <c:cat>
            <c:numRef>
              <c:f>Sheet1!$A$10:$A$85</c:f>
              <c:numCache>
                <c:formatCode>mmm\-yy</c:formatCode>
                <c:ptCount val="76"/>
                <c:pt idx="0">
                  <c:v>37711</c:v>
                </c:pt>
                <c:pt idx="1">
                  <c:v>37802</c:v>
                </c:pt>
                <c:pt idx="2">
                  <c:v>37894</c:v>
                </c:pt>
                <c:pt idx="3">
                  <c:v>37986</c:v>
                </c:pt>
                <c:pt idx="4">
                  <c:v>38077</c:v>
                </c:pt>
                <c:pt idx="5">
                  <c:v>38168</c:v>
                </c:pt>
                <c:pt idx="6">
                  <c:v>38260</c:v>
                </c:pt>
                <c:pt idx="7">
                  <c:v>38352</c:v>
                </c:pt>
                <c:pt idx="8">
                  <c:v>38442</c:v>
                </c:pt>
                <c:pt idx="9">
                  <c:v>38533</c:v>
                </c:pt>
                <c:pt idx="10">
                  <c:v>38625</c:v>
                </c:pt>
                <c:pt idx="11">
                  <c:v>38717</c:v>
                </c:pt>
                <c:pt idx="12">
                  <c:v>38807</c:v>
                </c:pt>
                <c:pt idx="13">
                  <c:v>38898</c:v>
                </c:pt>
                <c:pt idx="14">
                  <c:v>38990</c:v>
                </c:pt>
                <c:pt idx="15">
                  <c:v>39082</c:v>
                </c:pt>
                <c:pt idx="16">
                  <c:v>39172</c:v>
                </c:pt>
                <c:pt idx="17">
                  <c:v>39263</c:v>
                </c:pt>
                <c:pt idx="18">
                  <c:v>39355</c:v>
                </c:pt>
                <c:pt idx="19">
                  <c:v>39447</c:v>
                </c:pt>
                <c:pt idx="20">
                  <c:v>39538</c:v>
                </c:pt>
                <c:pt idx="21">
                  <c:v>39629</c:v>
                </c:pt>
                <c:pt idx="22">
                  <c:v>39721</c:v>
                </c:pt>
                <c:pt idx="23">
                  <c:v>39813</c:v>
                </c:pt>
                <c:pt idx="24">
                  <c:v>39903</c:v>
                </c:pt>
                <c:pt idx="25">
                  <c:v>39994</c:v>
                </c:pt>
                <c:pt idx="26">
                  <c:v>40086</c:v>
                </c:pt>
                <c:pt idx="27">
                  <c:v>40178</c:v>
                </c:pt>
                <c:pt idx="28">
                  <c:v>40268</c:v>
                </c:pt>
                <c:pt idx="29">
                  <c:v>40359</c:v>
                </c:pt>
                <c:pt idx="30">
                  <c:v>40451</c:v>
                </c:pt>
                <c:pt idx="31">
                  <c:v>40543</c:v>
                </c:pt>
                <c:pt idx="32">
                  <c:v>40633</c:v>
                </c:pt>
                <c:pt idx="33">
                  <c:v>40724</c:v>
                </c:pt>
                <c:pt idx="34">
                  <c:v>40816</c:v>
                </c:pt>
                <c:pt idx="35">
                  <c:v>40908</c:v>
                </c:pt>
                <c:pt idx="36">
                  <c:v>40999</c:v>
                </c:pt>
                <c:pt idx="37">
                  <c:v>41090</c:v>
                </c:pt>
                <c:pt idx="38">
                  <c:v>41182</c:v>
                </c:pt>
                <c:pt idx="39">
                  <c:v>41274</c:v>
                </c:pt>
                <c:pt idx="40">
                  <c:v>41364</c:v>
                </c:pt>
                <c:pt idx="41">
                  <c:v>41455</c:v>
                </c:pt>
                <c:pt idx="42">
                  <c:v>41547</c:v>
                </c:pt>
                <c:pt idx="43">
                  <c:v>41639</c:v>
                </c:pt>
                <c:pt idx="44">
                  <c:v>41729</c:v>
                </c:pt>
                <c:pt idx="45">
                  <c:v>41820</c:v>
                </c:pt>
                <c:pt idx="46">
                  <c:v>41912</c:v>
                </c:pt>
                <c:pt idx="47">
                  <c:v>42004</c:v>
                </c:pt>
                <c:pt idx="48">
                  <c:v>42094</c:v>
                </c:pt>
                <c:pt idx="49">
                  <c:v>42185</c:v>
                </c:pt>
                <c:pt idx="50">
                  <c:v>42277</c:v>
                </c:pt>
                <c:pt idx="51">
                  <c:v>42369</c:v>
                </c:pt>
                <c:pt idx="52">
                  <c:v>42460</c:v>
                </c:pt>
                <c:pt idx="53">
                  <c:v>42551</c:v>
                </c:pt>
                <c:pt idx="54">
                  <c:v>42643</c:v>
                </c:pt>
                <c:pt idx="55">
                  <c:v>42735</c:v>
                </c:pt>
                <c:pt idx="56">
                  <c:v>42825</c:v>
                </c:pt>
                <c:pt idx="57">
                  <c:v>42916</c:v>
                </c:pt>
                <c:pt idx="58">
                  <c:v>43008</c:v>
                </c:pt>
                <c:pt idx="59">
                  <c:v>43100</c:v>
                </c:pt>
                <c:pt idx="60">
                  <c:v>43190</c:v>
                </c:pt>
                <c:pt idx="61">
                  <c:v>43281</c:v>
                </c:pt>
                <c:pt idx="62">
                  <c:v>43373</c:v>
                </c:pt>
                <c:pt idx="63">
                  <c:v>43465</c:v>
                </c:pt>
                <c:pt idx="64">
                  <c:v>43555</c:v>
                </c:pt>
                <c:pt idx="65">
                  <c:v>43646</c:v>
                </c:pt>
                <c:pt idx="66">
                  <c:v>43738</c:v>
                </c:pt>
                <c:pt idx="67">
                  <c:v>43830</c:v>
                </c:pt>
                <c:pt idx="68">
                  <c:v>43921</c:v>
                </c:pt>
                <c:pt idx="69">
                  <c:v>44012</c:v>
                </c:pt>
                <c:pt idx="70">
                  <c:v>44104</c:v>
                </c:pt>
                <c:pt idx="71">
                  <c:v>44196</c:v>
                </c:pt>
                <c:pt idx="72">
                  <c:v>44286</c:v>
                </c:pt>
                <c:pt idx="73">
                  <c:v>44377</c:v>
                </c:pt>
                <c:pt idx="74">
                  <c:v>44469</c:v>
                </c:pt>
                <c:pt idx="75">
                  <c:v>44561</c:v>
                </c:pt>
              </c:numCache>
            </c:numRef>
          </c:cat>
          <c:val>
            <c:numRef>
              <c:f>Sheet1!$D$10:$D$85</c:f>
              <c:numCache>
                <c:formatCode>#,##0</c:formatCode>
                <c:ptCount val="76"/>
                <c:pt idx="0">
                  <c:v>46.744143434090297</c:v>
                </c:pt>
                <c:pt idx="1">
                  <c:v>45.262081381466601</c:v>
                </c:pt>
                <c:pt idx="2">
                  <c:v>45.122064992673899</c:v>
                </c:pt>
                <c:pt idx="3">
                  <c:v>45.568620304501799</c:v>
                </c:pt>
                <c:pt idx="4">
                  <c:v>49.534359043368099</c:v>
                </c:pt>
                <c:pt idx="5">
                  <c:v>47.734008888720602</c:v>
                </c:pt>
                <c:pt idx="6">
                  <c:v>47.4789692963774</c:v>
                </c:pt>
                <c:pt idx="7">
                  <c:v>48.0078488518471</c:v>
                </c:pt>
                <c:pt idx="8">
                  <c:v>50.8864183406655</c:v>
                </c:pt>
                <c:pt idx="9">
                  <c:v>53.062399935516098</c:v>
                </c:pt>
                <c:pt idx="10">
                  <c:v>55.152907882632704</c:v>
                </c:pt>
                <c:pt idx="11">
                  <c:v>55.086690359751302</c:v>
                </c:pt>
                <c:pt idx="12">
                  <c:v>54.095506913501097</c:v>
                </c:pt>
                <c:pt idx="13">
                  <c:v>55.621056268589399</c:v>
                </c:pt>
                <c:pt idx="14">
                  <c:v>57.6493003698263</c:v>
                </c:pt>
                <c:pt idx="15">
                  <c:v>58.010692806781698</c:v>
                </c:pt>
                <c:pt idx="16">
                  <c:v>55.775131082219602</c:v>
                </c:pt>
                <c:pt idx="17">
                  <c:v>57.417862742108703</c:v>
                </c:pt>
                <c:pt idx="18">
                  <c:v>58.546001162300598</c:v>
                </c:pt>
                <c:pt idx="19">
                  <c:v>59.4587047890858</c:v>
                </c:pt>
                <c:pt idx="20">
                  <c:v>61.532949276631605</c:v>
                </c:pt>
                <c:pt idx="21">
                  <c:v>60.611516504437901</c:v>
                </c:pt>
                <c:pt idx="22">
                  <c:v>60.9270206832824</c:v>
                </c:pt>
                <c:pt idx="23">
                  <c:v>62.002902063880398</c:v>
                </c:pt>
                <c:pt idx="24">
                  <c:v>63.427652213525199</c:v>
                </c:pt>
                <c:pt idx="25">
                  <c:v>66.482808997997893</c:v>
                </c:pt>
                <c:pt idx="26">
                  <c:v>67.412493682191794</c:v>
                </c:pt>
                <c:pt idx="27">
                  <c:v>67.176622728377794</c:v>
                </c:pt>
                <c:pt idx="28">
                  <c:v>64.494479430921402</c:v>
                </c:pt>
                <c:pt idx="29">
                  <c:v>65.317690286770102</c:v>
                </c:pt>
                <c:pt idx="30">
                  <c:v>66.503095698857408</c:v>
                </c:pt>
                <c:pt idx="31">
                  <c:v>68.842245312690793</c:v>
                </c:pt>
                <c:pt idx="32">
                  <c:v>85.100429518821898</c:v>
                </c:pt>
                <c:pt idx="33">
                  <c:v>94.500273470205201</c:v>
                </c:pt>
                <c:pt idx="34">
                  <c:v>104.728959276742</c:v>
                </c:pt>
                <c:pt idx="35">
                  <c:v>109.399905612598</c:v>
                </c:pt>
                <c:pt idx="36">
                  <c:v>123.948060668762</c:v>
                </c:pt>
                <c:pt idx="37">
                  <c:v>127.280602381031</c:v>
                </c:pt>
                <c:pt idx="38">
                  <c:v>134.91303930109697</c:v>
                </c:pt>
                <c:pt idx="39">
                  <c:v>153.08517249169299</c:v>
                </c:pt>
                <c:pt idx="40">
                  <c:v>152.986136021585</c:v>
                </c:pt>
                <c:pt idx="41">
                  <c:v>178.32242562704002</c:v>
                </c:pt>
                <c:pt idx="42">
                  <c:v>198.334752548973</c:v>
                </c:pt>
                <c:pt idx="43">
                  <c:v>210.87865255006599</c:v>
                </c:pt>
                <c:pt idx="44">
                  <c:v>233.16104861250699</c:v>
                </c:pt>
                <c:pt idx="45">
                  <c:v>246.563263489115</c:v>
                </c:pt>
                <c:pt idx="46">
                  <c:v>279.08960111330799</c:v>
                </c:pt>
                <c:pt idx="47">
                  <c:v>307.28034854288103</c:v>
                </c:pt>
                <c:pt idx="48">
                  <c:v>329.93200000000002</c:v>
                </c:pt>
                <c:pt idx="49">
                  <c:v>344.637</c:v>
                </c:pt>
                <c:pt idx="50">
                  <c:v>334.18</c:v>
                </c:pt>
                <c:pt idx="51">
                  <c:v>309.64699999999999</c:v>
                </c:pt>
                <c:pt idx="52">
                  <c:v>344.05799999999999</c:v>
                </c:pt>
                <c:pt idx="53">
                  <c:v>330.976</c:v>
                </c:pt>
                <c:pt idx="54">
                  <c:v>345.19</c:v>
                </c:pt>
                <c:pt idx="55">
                  <c:v>352.96800000000002</c:v>
                </c:pt>
                <c:pt idx="56">
                  <c:v>355.37750819999997</c:v>
                </c:pt>
                <c:pt idx="57">
                  <c:v>361.63215234432005</c:v>
                </c:pt>
                <c:pt idx="58">
                  <c:v>371.82548548370369</c:v>
                </c:pt>
                <c:pt idx="59">
                  <c:v>382.4714657745435</c:v>
                </c:pt>
                <c:pt idx="60">
                  <c:v>391.96611646628492</c:v>
                </c:pt>
                <c:pt idx="61">
                  <c:v>401.92694253547467</c:v>
                </c:pt>
                <c:pt idx="62">
                  <c:v>410.75553193360486</c:v>
                </c:pt>
                <c:pt idx="63">
                  <c:v>419.25182818233259</c:v>
                </c:pt>
                <c:pt idx="64">
                  <c:v>428.8236488822717</c:v>
                </c:pt>
                <c:pt idx="65">
                  <c:v>438.4570996260893</c:v>
                </c:pt>
                <c:pt idx="66">
                  <c:v>447.71899583877638</c:v>
                </c:pt>
                <c:pt idx="67">
                  <c:v>456.74348587609677</c:v>
                </c:pt>
                <c:pt idx="68">
                  <c:v>465.51752063952182</c:v>
                </c:pt>
                <c:pt idx="69">
                  <c:v>474.44037755351735</c:v>
                </c:pt>
                <c:pt idx="70">
                  <c:v>482.84851621525939</c:v>
                </c:pt>
                <c:pt idx="71">
                  <c:v>490.43356232294258</c:v>
                </c:pt>
                <c:pt idx="72">
                  <c:v>497.23318779761775</c:v>
                </c:pt>
                <c:pt idx="73">
                  <c:v>503.99108558658116</c:v>
                </c:pt>
                <c:pt idx="74">
                  <c:v>510.77497048626543</c:v>
                </c:pt>
                <c:pt idx="75">
                  <c:v>517.61296783914099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003-414E-9B33-720DCF3AF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46528"/>
        <c:axId val="349247088"/>
      </c:lineChart>
      <c:catAx>
        <c:axId val="34924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 smtClean="0"/>
                  <a:t>Quarter</a:t>
                </a:r>
                <a:endParaRPr lang="en-US" sz="1000" dirty="0"/>
              </a:p>
            </c:rich>
          </c:tx>
          <c:overlay val="0"/>
        </c:title>
        <c:numFmt formatCode="yyyy" sourceLinked="0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txPr>
          <a:bodyPr rot="-2700000"/>
          <a:lstStyle/>
          <a:p>
            <a:pPr>
              <a:defRPr sz="1000" b="0">
                <a:latin typeface="Calibri" panose="020F0502020204030204" pitchFamily="34" charset="0"/>
              </a:defRPr>
            </a:pPr>
            <a:endParaRPr lang="en-US"/>
          </a:p>
        </c:txPr>
        <c:crossAx val="349247088"/>
        <c:crosses val="autoZero"/>
        <c:auto val="0"/>
        <c:lblAlgn val="ctr"/>
        <c:lblOffset val="100"/>
        <c:tickLblSkip val="4"/>
        <c:tickMarkSkip val="1"/>
        <c:noMultiLvlLbl val="1"/>
      </c:catAx>
      <c:valAx>
        <c:axId val="34924708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15875">
            <a:solidFill>
              <a:srgbClr val="000000"/>
            </a:solidFill>
          </a:ln>
        </c:spPr>
        <c:txPr>
          <a:bodyPr/>
          <a:lstStyle/>
          <a:p>
            <a:pPr>
              <a:defRPr sz="1000" b="0">
                <a:latin typeface="Calibri" panose="020F0502020204030204" pitchFamily="34" charset="0"/>
              </a:defRPr>
            </a:pPr>
            <a:endParaRPr lang="en-US"/>
          </a:p>
        </c:txPr>
        <c:crossAx val="349246528"/>
        <c:crosses val="autoZero"/>
        <c:crossBetween val="between"/>
      </c:valAx>
      <c:valAx>
        <c:axId val="349247648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/>
        </c:spPr>
        <c:crossAx val="349248208"/>
        <c:crosses val="max"/>
        <c:crossBetween val="between"/>
      </c:valAx>
      <c:dateAx>
        <c:axId val="3492482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49247648"/>
        <c:crosses val="autoZero"/>
        <c:auto val="1"/>
        <c:lblOffset val="100"/>
        <c:baseTimeUnit val="months"/>
      </c:dateAx>
      <c:spPr>
        <a:ln w="15875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053258967629062E-2"/>
          <c:y val="7.5171697287839026E-2"/>
          <c:w val="0.91478007436570463"/>
          <c:h val="0.75344652230971132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data!$E$1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invertIfNegative val="0"/>
          <c:cat>
            <c:numRef>
              <c:f>data!$A$2:$A$85</c:f>
              <c:numCache>
                <c:formatCode>mm/dd/yy;@</c:formatCode>
                <c:ptCount val="84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>
                  <c:v>43373</c:v>
                </c:pt>
                <c:pt idx="71">
                  <c:v>43465</c:v>
                </c:pt>
                <c:pt idx="72">
                  <c:v>43555</c:v>
                </c:pt>
                <c:pt idx="73">
                  <c:v>43646</c:v>
                </c:pt>
                <c:pt idx="74">
                  <c:v>43738</c:v>
                </c:pt>
                <c:pt idx="75">
                  <c:v>43830</c:v>
                </c:pt>
                <c:pt idx="76">
                  <c:v>43921</c:v>
                </c:pt>
                <c:pt idx="77">
                  <c:v>44012</c:v>
                </c:pt>
                <c:pt idx="78">
                  <c:v>44104</c:v>
                </c:pt>
                <c:pt idx="79">
                  <c:v>44196</c:v>
                </c:pt>
                <c:pt idx="80">
                  <c:v>44286</c:v>
                </c:pt>
                <c:pt idx="81">
                  <c:v>44377</c:v>
                </c:pt>
                <c:pt idx="82">
                  <c:v>44469</c:v>
                </c:pt>
                <c:pt idx="83">
                  <c:v>44561</c:v>
                </c:pt>
              </c:numCache>
            </c:numRef>
          </c:cat>
          <c:val>
            <c:numRef>
              <c:f>data!$E$2:$E$85</c:f>
              <c:numCache>
                <c:formatCode>General</c:formatCode>
                <c:ptCount val="84"/>
                <c:pt idx="61" formatCode="_(* #,##0_);_(* \(#,##0\);_(* &quot;-&quot;??_);_(@_)">
                  <c:v>9999</c:v>
                </c:pt>
                <c:pt idx="62" formatCode="_(* #,##0_);_(* \(#,##0\);_(* &quot;-&quot;??_);_(@_)">
                  <c:v>9999</c:v>
                </c:pt>
                <c:pt idx="63" formatCode="_(* #,##0_);_(* \(#,##0\);_(* &quot;-&quot;??_);_(@_)">
                  <c:v>9999</c:v>
                </c:pt>
                <c:pt idx="64" formatCode="_(* #,##0_);_(* \(#,##0\);_(* &quot;-&quot;??_);_(@_)">
                  <c:v>9999</c:v>
                </c:pt>
                <c:pt idx="65" formatCode="_(* #,##0_);_(* \(#,##0\);_(* &quot;-&quot;??_);_(@_)">
                  <c:v>9999</c:v>
                </c:pt>
                <c:pt idx="66" formatCode="_(* #,##0_);_(* \(#,##0\);_(* &quot;-&quot;??_);_(@_)">
                  <c:v>9999</c:v>
                </c:pt>
                <c:pt idx="67" formatCode="_(* #,##0_);_(* \(#,##0\);_(* &quot;-&quot;??_);_(@_)">
                  <c:v>9999</c:v>
                </c:pt>
                <c:pt idx="68" formatCode="_(* #,##0_);_(* \(#,##0\);_(* &quot;-&quot;??_);_(@_)">
                  <c:v>9999</c:v>
                </c:pt>
                <c:pt idx="69" formatCode="_(* #,##0_);_(* \(#,##0\);_(* &quot;-&quot;??_);_(@_)">
                  <c:v>9999</c:v>
                </c:pt>
                <c:pt idx="70" formatCode="_(* #,##0_);_(* \(#,##0\);_(* &quot;-&quot;??_);_(@_)">
                  <c:v>9999</c:v>
                </c:pt>
                <c:pt idx="71" formatCode="_(* #,##0_);_(* \(#,##0\);_(* &quot;-&quot;??_);_(@_)">
                  <c:v>9999</c:v>
                </c:pt>
                <c:pt idx="72" formatCode="_(* #,##0_);_(* \(#,##0\);_(* &quot;-&quot;??_);_(@_)">
                  <c:v>9999</c:v>
                </c:pt>
                <c:pt idx="73" formatCode="_(* #,##0_);_(* \(#,##0\);_(* &quot;-&quot;??_);_(@_)">
                  <c:v>9999</c:v>
                </c:pt>
                <c:pt idx="74" formatCode="_(* #,##0_);_(* \(#,##0\);_(* &quot;-&quot;??_);_(@_)">
                  <c:v>9999</c:v>
                </c:pt>
                <c:pt idx="75" formatCode="_(* #,##0_);_(* \(#,##0\);_(* &quot;-&quot;??_);_(@_)">
                  <c:v>9999</c:v>
                </c:pt>
                <c:pt idx="76" formatCode="_(* #,##0_);_(* \(#,##0\);_(* &quot;-&quot;??_);_(@_)">
                  <c:v>9999</c:v>
                </c:pt>
                <c:pt idx="77" formatCode="_(* #,##0_);_(* \(#,##0\);_(* &quot;-&quot;??_);_(@_)">
                  <c:v>9999</c:v>
                </c:pt>
                <c:pt idx="78" formatCode="_(* #,##0_);_(* \(#,##0\);_(* &quot;-&quot;??_);_(@_)">
                  <c:v>9999</c:v>
                </c:pt>
                <c:pt idx="79" formatCode="_(* #,##0_);_(* \(#,##0\);_(* &quot;-&quot;??_);_(@_)">
                  <c:v>9999</c:v>
                </c:pt>
                <c:pt idx="80" formatCode="_(* #,##0_);_(* \(#,##0\);_(* &quot;-&quot;??_);_(@_)">
                  <c:v>9999</c:v>
                </c:pt>
                <c:pt idx="81" formatCode="_(* #,##0_);_(* \(#,##0\);_(* &quot;-&quot;??_);_(@_)">
                  <c:v>9999</c:v>
                </c:pt>
                <c:pt idx="82" formatCode="_(* #,##0_);_(* \(#,##0\);_(* &quot;-&quot;??_);_(@_)">
                  <c:v>9999</c:v>
                </c:pt>
                <c:pt idx="83" formatCode="_(* #,##0_);_(* \(#,##0\);_(* &quot;-&quot;??_);_(@_)">
                  <c:v>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9253808"/>
        <c:axId val="349253248"/>
      </c:barChart>
      <c:lineChart>
        <c:grouping val="standard"/>
        <c:varyColors val="0"/>
        <c:ser>
          <c:idx val="0"/>
          <c:order val="1"/>
          <c:tx>
            <c:strRef>
              <c:f>data!$C$1</c:f>
              <c:strCache>
                <c:ptCount val="1"/>
                <c:pt idx="0">
                  <c:v>Oil &amp; Gas</c:v>
                </c:pt>
              </c:strCache>
              <c:extLst xmlns:c15="http://schemas.microsoft.com/office/drawing/2012/chart"/>
            </c:strRef>
          </c:tx>
          <c:spPr>
            <a:ln w="31750">
              <a:solidFill>
                <a:srgbClr val="EAAA00"/>
              </a:solidFill>
            </a:ln>
          </c:spPr>
          <c:marker>
            <c:symbol val="none"/>
          </c:marker>
          <c:cat>
            <c:numRef>
              <c:f>data!$A$2:$A$85</c:f>
              <c:numCache>
                <c:formatCode>mm/dd/yy;@</c:formatCode>
                <c:ptCount val="84"/>
                <c:pt idx="0">
                  <c:v>36981</c:v>
                </c:pt>
                <c:pt idx="1">
                  <c:v>37072</c:v>
                </c:pt>
                <c:pt idx="2">
                  <c:v>37164</c:v>
                </c:pt>
                <c:pt idx="3">
                  <c:v>37256</c:v>
                </c:pt>
                <c:pt idx="4">
                  <c:v>37346</c:v>
                </c:pt>
                <c:pt idx="5">
                  <c:v>37437</c:v>
                </c:pt>
                <c:pt idx="6">
                  <c:v>37529</c:v>
                </c:pt>
                <c:pt idx="7">
                  <c:v>37621</c:v>
                </c:pt>
                <c:pt idx="8">
                  <c:v>37711</c:v>
                </c:pt>
                <c:pt idx="9">
                  <c:v>37802</c:v>
                </c:pt>
                <c:pt idx="10">
                  <c:v>37894</c:v>
                </c:pt>
                <c:pt idx="11">
                  <c:v>37986</c:v>
                </c:pt>
                <c:pt idx="12">
                  <c:v>38077</c:v>
                </c:pt>
                <c:pt idx="13">
                  <c:v>38168</c:v>
                </c:pt>
                <c:pt idx="14">
                  <c:v>38260</c:v>
                </c:pt>
                <c:pt idx="15">
                  <c:v>38352</c:v>
                </c:pt>
                <c:pt idx="16">
                  <c:v>38442</c:v>
                </c:pt>
                <c:pt idx="17">
                  <c:v>38533</c:v>
                </c:pt>
                <c:pt idx="18">
                  <c:v>38625</c:v>
                </c:pt>
                <c:pt idx="19">
                  <c:v>38717</c:v>
                </c:pt>
                <c:pt idx="20">
                  <c:v>38807</c:v>
                </c:pt>
                <c:pt idx="21">
                  <c:v>38898</c:v>
                </c:pt>
                <c:pt idx="22">
                  <c:v>38990</c:v>
                </c:pt>
                <c:pt idx="23">
                  <c:v>39082</c:v>
                </c:pt>
                <c:pt idx="24">
                  <c:v>39172</c:v>
                </c:pt>
                <c:pt idx="25">
                  <c:v>39263</c:v>
                </c:pt>
                <c:pt idx="26">
                  <c:v>39355</c:v>
                </c:pt>
                <c:pt idx="27">
                  <c:v>39447</c:v>
                </c:pt>
                <c:pt idx="28">
                  <c:v>39538</c:v>
                </c:pt>
                <c:pt idx="29">
                  <c:v>39629</c:v>
                </c:pt>
                <c:pt idx="30">
                  <c:v>39721</c:v>
                </c:pt>
                <c:pt idx="31">
                  <c:v>39813</c:v>
                </c:pt>
                <c:pt idx="32">
                  <c:v>39903</c:v>
                </c:pt>
                <c:pt idx="33">
                  <c:v>39994</c:v>
                </c:pt>
                <c:pt idx="34">
                  <c:v>40086</c:v>
                </c:pt>
                <c:pt idx="35">
                  <c:v>40178</c:v>
                </c:pt>
                <c:pt idx="36">
                  <c:v>40268</c:v>
                </c:pt>
                <c:pt idx="37">
                  <c:v>40359</c:v>
                </c:pt>
                <c:pt idx="38">
                  <c:v>40451</c:v>
                </c:pt>
                <c:pt idx="39">
                  <c:v>40543</c:v>
                </c:pt>
                <c:pt idx="40">
                  <c:v>40633</c:v>
                </c:pt>
                <c:pt idx="41">
                  <c:v>40724</c:v>
                </c:pt>
                <c:pt idx="42">
                  <c:v>40816</c:v>
                </c:pt>
                <c:pt idx="43">
                  <c:v>40908</c:v>
                </c:pt>
                <c:pt idx="44">
                  <c:v>40999</c:v>
                </c:pt>
                <c:pt idx="45">
                  <c:v>41090</c:v>
                </c:pt>
                <c:pt idx="46">
                  <c:v>41182</c:v>
                </c:pt>
                <c:pt idx="47">
                  <c:v>41274</c:v>
                </c:pt>
                <c:pt idx="48">
                  <c:v>41364</c:v>
                </c:pt>
                <c:pt idx="49">
                  <c:v>41455</c:v>
                </c:pt>
                <c:pt idx="50">
                  <c:v>41547</c:v>
                </c:pt>
                <c:pt idx="51">
                  <c:v>41639</c:v>
                </c:pt>
                <c:pt idx="52">
                  <c:v>41729</c:v>
                </c:pt>
                <c:pt idx="53">
                  <c:v>41820</c:v>
                </c:pt>
                <c:pt idx="54">
                  <c:v>41912</c:v>
                </c:pt>
                <c:pt idx="55">
                  <c:v>42004</c:v>
                </c:pt>
                <c:pt idx="56">
                  <c:v>42094</c:v>
                </c:pt>
                <c:pt idx="57">
                  <c:v>42185</c:v>
                </c:pt>
                <c:pt idx="58">
                  <c:v>42277</c:v>
                </c:pt>
                <c:pt idx="59">
                  <c:v>42369</c:v>
                </c:pt>
                <c:pt idx="60">
                  <c:v>42460</c:v>
                </c:pt>
                <c:pt idx="61">
                  <c:v>42551</c:v>
                </c:pt>
                <c:pt idx="62">
                  <c:v>42643</c:v>
                </c:pt>
                <c:pt idx="63">
                  <c:v>42735</c:v>
                </c:pt>
                <c:pt idx="64">
                  <c:v>42825</c:v>
                </c:pt>
                <c:pt idx="65">
                  <c:v>42916</c:v>
                </c:pt>
                <c:pt idx="66">
                  <c:v>43008</c:v>
                </c:pt>
                <c:pt idx="67">
                  <c:v>43100</c:v>
                </c:pt>
                <c:pt idx="68">
                  <c:v>43190</c:v>
                </c:pt>
                <c:pt idx="69">
                  <c:v>43281</c:v>
                </c:pt>
                <c:pt idx="70">
                  <c:v>43373</c:v>
                </c:pt>
                <c:pt idx="71">
                  <c:v>43465</c:v>
                </c:pt>
                <c:pt idx="72">
                  <c:v>43555</c:v>
                </c:pt>
                <c:pt idx="73">
                  <c:v>43646</c:v>
                </c:pt>
                <c:pt idx="74">
                  <c:v>43738</c:v>
                </c:pt>
                <c:pt idx="75">
                  <c:v>43830</c:v>
                </c:pt>
                <c:pt idx="76">
                  <c:v>43921</c:v>
                </c:pt>
                <c:pt idx="77">
                  <c:v>44012</c:v>
                </c:pt>
                <c:pt idx="78">
                  <c:v>44104</c:v>
                </c:pt>
                <c:pt idx="79">
                  <c:v>44196</c:v>
                </c:pt>
                <c:pt idx="80">
                  <c:v>44286</c:v>
                </c:pt>
                <c:pt idx="81">
                  <c:v>44377</c:v>
                </c:pt>
                <c:pt idx="82">
                  <c:v>44469</c:v>
                </c:pt>
                <c:pt idx="83">
                  <c:v>44561</c:v>
                </c:pt>
              </c:numCache>
              <c:extLst xmlns:c15="http://schemas.microsoft.com/office/drawing/2012/chart"/>
            </c:numRef>
          </c:cat>
          <c:val>
            <c:numRef>
              <c:f>data!$C$2:$C$85</c:f>
              <c:numCache>
                <c:formatCode>_(* #,##0.0_);_(* \(#,##0.0\);_(* "-"??_);_(@_)</c:formatCode>
                <c:ptCount val="84"/>
                <c:pt idx="0">
                  <c:v>3647.4514641584301</c:v>
                </c:pt>
                <c:pt idx="1">
                  <c:v>3759.38332034427</c:v>
                </c:pt>
                <c:pt idx="2">
                  <c:v>3896.5193973768801</c:v>
                </c:pt>
                <c:pt idx="3">
                  <c:v>3941.5442034861899</c:v>
                </c:pt>
                <c:pt idx="4">
                  <c:v>3912.8059721473201</c:v>
                </c:pt>
                <c:pt idx="5">
                  <c:v>3867.3228092637801</c:v>
                </c:pt>
                <c:pt idx="6">
                  <c:v>3915.5079782501298</c:v>
                </c:pt>
                <c:pt idx="7">
                  <c:v>4035.3048628705401</c:v>
                </c:pt>
                <c:pt idx="8">
                  <c:v>3950.88562030208</c:v>
                </c:pt>
                <c:pt idx="9">
                  <c:v>4054.5935513252398</c:v>
                </c:pt>
                <c:pt idx="10">
                  <c:v>4195.05757779532</c:v>
                </c:pt>
                <c:pt idx="11">
                  <c:v>4130.3238924964799</c:v>
                </c:pt>
                <c:pt idx="12">
                  <c:v>4225.0605727972197</c:v>
                </c:pt>
                <c:pt idx="13">
                  <c:v>4348.3911075162196</c:v>
                </c:pt>
                <c:pt idx="14">
                  <c:v>4411.30042390997</c:v>
                </c:pt>
                <c:pt idx="15">
                  <c:v>4503.6439172324799</c:v>
                </c:pt>
                <c:pt idx="16">
                  <c:v>4576.8505174849097</c:v>
                </c:pt>
                <c:pt idx="17">
                  <c:v>4687.9620277632703</c:v>
                </c:pt>
                <c:pt idx="18">
                  <c:v>4730.5981039872504</c:v>
                </c:pt>
                <c:pt idx="19">
                  <c:v>4856.9846306044501</c:v>
                </c:pt>
                <c:pt idx="20">
                  <c:v>5134.1001614658599</c:v>
                </c:pt>
                <c:pt idx="21">
                  <c:v>5310.6232192785401</c:v>
                </c:pt>
                <c:pt idx="22">
                  <c:v>5520.9635842932803</c:v>
                </c:pt>
                <c:pt idx="23">
                  <c:v>5678.445215703</c:v>
                </c:pt>
                <c:pt idx="24">
                  <c:v>5884.1676222440101</c:v>
                </c:pt>
                <c:pt idx="25">
                  <c:v>6059.1528245569198</c:v>
                </c:pt>
                <c:pt idx="26">
                  <c:v>6329.3592588356396</c:v>
                </c:pt>
                <c:pt idx="27">
                  <c:v>6565.3474781343402</c:v>
                </c:pt>
                <c:pt idx="28">
                  <c:v>6508.2638735465398</c:v>
                </c:pt>
                <c:pt idx="29">
                  <c:v>6811.3058100513799</c:v>
                </c:pt>
                <c:pt idx="30">
                  <c:v>6975.4397689211401</c:v>
                </c:pt>
                <c:pt idx="31">
                  <c:v>7037.7472029175296</c:v>
                </c:pt>
                <c:pt idx="32">
                  <c:v>6926.5508819783399</c:v>
                </c:pt>
                <c:pt idx="33">
                  <c:v>6437.0395903866302</c:v>
                </c:pt>
                <c:pt idx="34">
                  <c:v>5968.9521336853404</c:v>
                </c:pt>
                <c:pt idx="35">
                  <c:v>6015.8151483970896</c:v>
                </c:pt>
                <c:pt idx="36">
                  <c:v>6074.5063539810399</c:v>
                </c:pt>
                <c:pt idx="37">
                  <c:v>6285.5616036350702</c:v>
                </c:pt>
                <c:pt idx="38">
                  <c:v>6521.7090938238798</c:v>
                </c:pt>
                <c:pt idx="39">
                  <c:v>6541.9016532583601</c:v>
                </c:pt>
                <c:pt idx="40">
                  <c:v>6809.7411070820799</c:v>
                </c:pt>
                <c:pt idx="41">
                  <c:v>7046.2679157084604</c:v>
                </c:pt>
                <c:pt idx="42">
                  <c:v>7350.9159291638298</c:v>
                </c:pt>
                <c:pt idx="43">
                  <c:v>7539.1682068084901</c:v>
                </c:pt>
                <c:pt idx="44">
                  <c:v>7665.1485731781504</c:v>
                </c:pt>
                <c:pt idx="45">
                  <c:v>7536.3730775956001</c:v>
                </c:pt>
                <c:pt idx="46">
                  <c:v>7351.5644687083304</c:v>
                </c:pt>
                <c:pt idx="47">
                  <c:v>7653.5634889480198</c:v>
                </c:pt>
                <c:pt idx="48">
                  <c:v>7810.0360980233099</c:v>
                </c:pt>
                <c:pt idx="49">
                  <c:v>8219.7434955313602</c:v>
                </c:pt>
                <c:pt idx="50">
                  <c:v>8687.4107230274803</c:v>
                </c:pt>
                <c:pt idx="51">
                  <c:v>8594.8428658212997</c:v>
                </c:pt>
                <c:pt idx="52">
                  <c:v>8643.3034051171999</c:v>
                </c:pt>
                <c:pt idx="53">
                  <c:v>8945.3118392713695</c:v>
                </c:pt>
                <c:pt idx="54">
                  <c:v>8893.0975095144404</c:v>
                </c:pt>
                <c:pt idx="55">
                  <c:v>8834.3398997615004</c:v>
                </c:pt>
                <c:pt idx="56">
                  <c:v>8578.4863768345604</c:v>
                </c:pt>
                <c:pt idx="57">
                  <c:v>7724.7471650075704</c:v>
                </c:pt>
                <c:pt idx="58">
                  <c:v>7343.2771859457998</c:v>
                </c:pt>
                <c:pt idx="59">
                  <c:v>7063.4628927780404</c:v>
                </c:pt>
                <c:pt idx="60" formatCode="_(* #,##0_);_(* \(#,##0\);_(* &quot;-&quot;??_);_(@_)">
                  <c:v>6989.0060000000003</c:v>
                </c:pt>
                <c:pt idx="61" formatCode="_(* #,##0_);_(* \(#,##0\);_(* &quot;-&quot;??_);_(@_)">
                  <c:v>6973.6189999999997</c:v>
                </c:pt>
                <c:pt idx="62" formatCode="_(* #,##0_);_(* \(#,##0\);_(* &quot;-&quot;??_);_(@_)">
                  <c:v>6990.518</c:v>
                </c:pt>
                <c:pt idx="63" formatCode="_(* #,##0_);_(* \(#,##0\);_(* &quot;-&quot;??_);_(@_)">
                  <c:v>7022.3239999999996</c:v>
                </c:pt>
                <c:pt idx="64" formatCode="_(* #,##0_);_(* \(#,##0\);_(* &quot;-&quot;??_);_(@_)">
                  <c:v>7070.2650000000003</c:v>
                </c:pt>
                <c:pt idx="65" formatCode="_(* #,##0_);_(* \(#,##0\);_(* &quot;-&quot;??_);_(@_)">
                  <c:v>7134.299</c:v>
                </c:pt>
                <c:pt idx="66" formatCode="_(* #,##0_);_(* \(#,##0\);_(* &quot;-&quot;??_);_(@_)">
                  <c:v>7214.9309999999996</c:v>
                </c:pt>
                <c:pt idx="67" formatCode="_(* #,##0_);_(* \(#,##0\);_(* &quot;-&quot;??_);_(@_)">
                  <c:v>7311.9040000000005</c:v>
                </c:pt>
                <c:pt idx="68" formatCode="_(* #,##0_);_(* \(#,##0\);_(* &quot;-&quot;??_);_(@_)">
                  <c:v>7423.6149999999998</c:v>
                </c:pt>
                <c:pt idx="69" formatCode="_(* #,##0_);_(* \(#,##0\);_(* &quot;-&quot;??_);_(@_)">
                  <c:v>7542.0169999999998</c:v>
                </c:pt>
                <c:pt idx="70" formatCode="_(* #,##0_);_(* \(#,##0\);_(* &quot;-&quot;??_);_(@_)">
                  <c:v>7663.5810000000001</c:v>
                </c:pt>
                <c:pt idx="71" formatCode="_(* #,##0_);_(* \(#,##0\);_(* &quot;-&quot;??_);_(@_)">
                  <c:v>7787.2139999999999</c:v>
                </c:pt>
                <c:pt idx="72" formatCode="_(* #,##0_);_(* \(#,##0\);_(* &quot;-&quot;??_);_(@_)">
                  <c:v>7913.7759999999998</c:v>
                </c:pt>
                <c:pt idx="73" formatCode="_(* #,##0_);_(* \(#,##0\);_(* &quot;-&quot;??_);_(@_)">
                  <c:v>8042.5360000000001</c:v>
                </c:pt>
                <c:pt idx="74" formatCode="_(* #,##0_);_(* \(#,##0\);_(* &quot;-&quot;??_);_(@_)">
                  <c:v>8172.8429999999998</c:v>
                </c:pt>
                <c:pt idx="75" formatCode="_(* #,##0_);_(* \(#,##0\);_(* &quot;-&quot;??_);_(@_)">
                  <c:v>8296.2990000000009</c:v>
                </c:pt>
                <c:pt idx="76" formatCode="_(* #,##0_);_(* \(#,##0\);_(* &quot;-&quot;??_);_(@_)">
                  <c:v>8408.6679999999997</c:v>
                </c:pt>
                <c:pt idx="77" formatCode="_(* #,##0_);_(* \(#,##0\);_(* &quot;-&quot;??_);_(@_)">
                  <c:v>8507.4120000000003</c:v>
                </c:pt>
                <c:pt idx="78" formatCode="_(* #,##0_);_(* \(#,##0\);_(* &quot;-&quot;??_);_(@_)">
                  <c:v>8590.42</c:v>
                </c:pt>
                <c:pt idx="79" formatCode="_(* #,##0_);_(* \(#,##0\);_(* &quot;-&quot;??_);_(@_)">
                  <c:v>8656.7459999999901</c:v>
                </c:pt>
                <c:pt idx="80" formatCode="_(* #,##0_);_(* \(#,##0\);_(* &quot;-&quot;??_);_(@_)">
                  <c:v>8709.9</c:v>
                </c:pt>
                <c:pt idx="81" formatCode="_(* #,##0_);_(* \(#,##0\);_(* &quot;-&quot;??_);_(@_)">
                  <c:v>8752.1090000000004</c:v>
                </c:pt>
                <c:pt idx="82" formatCode="_(* #,##0_);_(* \(#,##0\);_(* &quot;-&quot;??_);_(@_)">
                  <c:v>8784.1959999999999</c:v>
                </c:pt>
                <c:pt idx="83" formatCode="_(* #,##0_);_(* \(#,##0\);_(* &quot;-&quot;??_);_(@_)">
                  <c:v>8811.19</c:v>
                </c:pt>
              </c:numCache>
              <c:extLst xmlns:c15="http://schemas.microsoft.com/office/drawing/2012/chart"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252128"/>
        <c:axId val="349252688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data!$B$1</c15:sqref>
                        </c15:formulaRef>
                      </c:ext>
                    </c:extLst>
                    <c:strCache>
                      <c:ptCount val="1"/>
                      <c:pt idx="0">
                        <c:v>Coal</c:v>
                      </c:pt>
                    </c:strCache>
                  </c:strRef>
                </c:tx>
                <c:spPr>
                  <a:ln w="31750">
                    <a:solidFill>
                      <a:srgbClr val="002855"/>
                    </a:solidFill>
                    <a:prstDash val="solid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data!$A$2:$A$85</c15:sqref>
                        </c15:formulaRef>
                      </c:ext>
                    </c:extLst>
                    <c:numCache>
                      <c:formatCode>mm/dd/yy;@</c:formatCode>
                      <c:ptCount val="84"/>
                      <c:pt idx="0">
                        <c:v>36981</c:v>
                      </c:pt>
                      <c:pt idx="1">
                        <c:v>37072</c:v>
                      </c:pt>
                      <c:pt idx="2">
                        <c:v>37164</c:v>
                      </c:pt>
                      <c:pt idx="3">
                        <c:v>37256</c:v>
                      </c:pt>
                      <c:pt idx="4">
                        <c:v>37346</c:v>
                      </c:pt>
                      <c:pt idx="5">
                        <c:v>37437</c:v>
                      </c:pt>
                      <c:pt idx="6">
                        <c:v>37529</c:v>
                      </c:pt>
                      <c:pt idx="7">
                        <c:v>37621</c:v>
                      </c:pt>
                      <c:pt idx="8">
                        <c:v>37711</c:v>
                      </c:pt>
                      <c:pt idx="9">
                        <c:v>37802</c:v>
                      </c:pt>
                      <c:pt idx="10">
                        <c:v>37894</c:v>
                      </c:pt>
                      <c:pt idx="11">
                        <c:v>37986</c:v>
                      </c:pt>
                      <c:pt idx="12">
                        <c:v>38077</c:v>
                      </c:pt>
                      <c:pt idx="13">
                        <c:v>38168</c:v>
                      </c:pt>
                      <c:pt idx="14">
                        <c:v>38260</c:v>
                      </c:pt>
                      <c:pt idx="15">
                        <c:v>38352</c:v>
                      </c:pt>
                      <c:pt idx="16">
                        <c:v>38442</c:v>
                      </c:pt>
                      <c:pt idx="17">
                        <c:v>38533</c:v>
                      </c:pt>
                      <c:pt idx="18">
                        <c:v>38625</c:v>
                      </c:pt>
                      <c:pt idx="19">
                        <c:v>38717</c:v>
                      </c:pt>
                      <c:pt idx="20">
                        <c:v>38807</c:v>
                      </c:pt>
                      <c:pt idx="21">
                        <c:v>38898</c:v>
                      </c:pt>
                      <c:pt idx="22">
                        <c:v>38990</c:v>
                      </c:pt>
                      <c:pt idx="23">
                        <c:v>39082</c:v>
                      </c:pt>
                      <c:pt idx="24">
                        <c:v>39172</c:v>
                      </c:pt>
                      <c:pt idx="25">
                        <c:v>39263</c:v>
                      </c:pt>
                      <c:pt idx="26">
                        <c:v>39355</c:v>
                      </c:pt>
                      <c:pt idx="27">
                        <c:v>39447</c:v>
                      </c:pt>
                      <c:pt idx="28">
                        <c:v>39538</c:v>
                      </c:pt>
                      <c:pt idx="29">
                        <c:v>39629</c:v>
                      </c:pt>
                      <c:pt idx="30">
                        <c:v>39721</c:v>
                      </c:pt>
                      <c:pt idx="31">
                        <c:v>39813</c:v>
                      </c:pt>
                      <c:pt idx="32">
                        <c:v>39903</c:v>
                      </c:pt>
                      <c:pt idx="33">
                        <c:v>39994</c:v>
                      </c:pt>
                      <c:pt idx="34">
                        <c:v>40086</c:v>
                      </c:pt>
                      <c:pt idx="35">
                        <c:v>40178</c:v>
                      </c:pt>
                      <c:pt idx="36">
                        <c:v>40268</c:v>
                      </c:pt>
                      <c:pt idx="37">
                        <c:v>40359</c:v>
                      </c:pt>
                      <c:pt idx="38">
                        <c:v>40451</c:v>
                      </c:pt>
                      <c:pt idx="39">
                        <c:v>40543</c:v>
                      </c:pt>
                      <c:pt idx="40">
                        <c:v>40633</c:v>
                      </c:pt>
                      <c:pt idx="41">
                        <c:v>40724</c:v>
                      </c:pt>
                      <c:pt idx="42">
                        <c:v>40816</c:v>
                      </c:pt>
                      <c:pt idx="43">
                        <c:v>40908</c:v>
                      </c:pt>
                      <c:pt idx="44">
                        <c:v>40999</c:v>
                      </c:pt>
                      <c:pt idx="45">
                        <c:v>41090</c:v>
                      </c:pt>
                      <c:pt idx="46">
                        <c:v>41182</c:v>
                      </c:pt>
                      <c:pt idx="47">
                        <c:v>41274</c:v>
                      </c:pt>
                      <c:pt idx="48">
                        <c:v>41364</c:v>
                      </c:pt>
                      <c:pt idx="49">
                        <c:v>41455</c:v>
                      </c:pt>
                      <c:pt idx="50">
                        <c:v>41547</c:v>
                      </c:pt>
                      <c:pt idx="51">
                        <c:v>41639</c:v>
                      </c:pt>
                      <c:pt idx="52">
                        <c:v>41729</c:v>
                      </c:pt>
                      <c:pt idx="53">
                        <c:v>41820</c:v>
                      </c:pt>
                      <c:pt idx="54">
                        <c:v>41912</c:v>
                      </c:pt>
                      <c:pt idx="55">
                        <c:v>42004</c:v>
                      </c:pt>
                      <c:pt idx="56">
                        <c:v>42094</c:v>
                      </c:pt>
                      <c:pt idx="57">
                        <c:v>42185</c:v>
                      </c:pt>
                      <c:pt idx="58">
                        <c:v>42277</c:v>
                      </c:pt>
                      <c:pt idx="59">
                        <c:v>42369</c:v>
                      </c:pt>
                      <c:pt idx="60">
                        <c:v>42460</c:v>
                      </c:pt>
                      <c:pt idx="61">
                        <c:v>42551</c:v>
                      </c:pt>
                      <c:pt idx="62">
                        <c:v>42643</c:v>
                      </c:pt>
                      <c:pt idx="63">
                        <c:v>42735</c:v>
                      </c:pt>
                      <c:pt idx="64">
                        <c:v>42825</c:v>
                      </c:pt>
                      <c:pt idx="65">
                        <c:v>42916</c:v>
                      </c:pt>
                      <c:pt idx="66">
                        <c:v>43008</c:v>
                      </c:pt>
                      <c:pt idx="67">
                        <c:v>43100</c:v>
                      </c:pt>
                      <c:pt idx="68">
                        <c:v>43190</c:v>
                      </c:pt>
                      <c:pt idx="69">
                        <c:v>43281</c:v>
                      </c:pt>
                      <c:pt idx="70">
                        <c:v>43373</c:v>
                      </c:pt>
                      <c:pt idx="71">
                        <c:v>43465</c:v>
                      </c:pt>
                      <c:pt idx="72">
                        <c:v>43555</c:v>
                      </c:pt>
                      <c:pt idx="73">
                        <c:v>43646</c:v>
                      </c:pt>
                      <c:pt idx="74">
                        <c:v>43738</c:v>
                      </c:pt>
                      <c:pt idx="75">
                        <c:v>43830</c:v>
                      </c:pt>
                      <c:pt idx="76">
                        <c:v>43921</c:v>
                      </c:pt>
                      <c:pt idx="77">
                        <c:v>44012</c:v>
                      </c:pt>
                      <c:pt idx="78">
                        <c:v>44104</c:v>
                      </c:pt>
                      <c:pt idx="79">
                        <c:v>44196</c:v>
                      </c:pt>
                      <c:pt idx="80">
                        <c:v>44286</c:v>
                      </c:pt>
                      <c:pt idx="81">
                        <c:v>44377</c:v>
                      </c:pt>
                      <c:pt idx="82">
                        <c:v>44469</c:v>
                      </c:pt>
                      <c:pt idx="83">
                        <c:v>44561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data!$B$2:$B$85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84"/>
                      <c:pt idx="0">
                        <c:v>16228.1581219973</c:v>
                      </c:pt>
                      <c:pt idx="1">
                        <c:v>17178.201337181799</c:v>
                      </c:pt>
                      <c:pt idx="2">
                        <c:v>17980.890954635899</c:v>
                      </c:pt>
                      <c:pt idx="3">
                        <c:v>18095.840279296899</c:v>
                      </c:pt>
                      <c:pt idx="4">
                        <c:v>17913.1489724454</c:v>
                      </c:pt>
                      <c:pt idx="5">
                        <c:v>16737.755846836601</c:v>
                      </c:pt>
                      <c:pt idx="6">
                        <c:v>16296.270655448199</c:v>
                      </c:pt>
                      <c:pt idx="7">
                        <c:v>16158.4811137171</c:v>
                      </c:pt>
                      <c:pt idx="8">
                        <c:v>15953.4406747004</c:v>
                      </c:pt>
                      <c:pt idx="9">
                        <c:v>15740.5674034194</c:v>
                      </c:pt>
                      <c:pt idx="10">
                        <c:v>15457.646463172599</c:v>
                      </c:pt>
                      <c:pt idx="11">
                        <c:v>15631.6537528478</c:v>
                      </c:pt>
                      <c:pt idx="12">
                        <c:v>16336.441311238599</c:v>
                      </c:pt>
                      <c:pt idx="13">
                        <c:v>17135.3593790294</c:v>
                      </c:pt>
                      <c:pt idx="14">
                        <c:v>17583.0343862382</c:v>
                      </c:pt>
                      <c:pt idx="15">
                        <c:v>17809.4663319186</c:v>
                      </c:pt>
                      <c:pt idx="16">
                        <c:v>18174.7087581663</c:v>
                      </c:pt>
                      <c:pt idx="17">
                        <c:v>18810.344829111898</c:v>
                      </c:pt>
                      <c:pt idx="18">
                        <c:v>19515.777771504101</c:v>
                      </c:pt>
                      <c:pt idx="19">
                        <c:v>20086.462108291202</c:v>
                      </c:pt>
                      <c:pt idx="20">
                        <c:v>20326.7834214461</c:v>
                      </c:pt>
                      <c:pt idx="21">
                        <c:v>20179.579828306301</c:v>
                      </c:pt>
                      <c:pt idx="22">
                        <c:v>20221.437955620699</c:v>
                      </c:pt>
                      <c:pt idx="23">
                        <c:v>20034.303206420002</c:v>
                      </c:pt>
                      <c:pt idx="24">
                        <c:v>20244.583993599801</c:v>
                      </c:pt>
                      <c:pt idx="25">
                        <c:v>20289.249978674699</c:v>
                      </c:pt>
                      <c:pt idx="26">
                        <c:v>20443.209197385499</c:v>
                      </c:pt>
                      <c:pt idx="27">
                        <c:v>20181.078393509099</c:v>
                      </c:pt>
                      <c:pt idx="28">
                        <c:v>20448.709575995501</c:v>
                      </c:pt>
                      <c:pt idx="29">
                        <c:v>21820.251052412001</c:v>
                      </c:pt>
                      <c:pt idx="30">
                        <c:v>22845.526247573602</c:v>
                      </c:pt>
                      <c:pt idx="31">
                        <c:v>23953.506508726401</c:v>
                      </c:pt>
                      <c:pt idx="32">
                        <c:v>23588.6095014655</c:v>
                      </c:pt>
                      <c:pt idx="33">
                        <c:v>22041.452962462899</c:v>
                      </c:pt>
                      <c:pt idx="34">
                        <c:v>20710.843464036101</c:v>
                      </c:pt>
                      <c:pt idx="35">
                        <c:v>20670.2161992744</c:v>
                      </c:pt>
                      <c:pt idx="36">
                        <c:v>20991.770874077101</c:v>
                      </c:pt>
                      <c:pt idx="37">
                        <c:v>21780.697257826901</c:v>
                      </c:pt>
                      <c:pt idx="38">
                        <c:v>22585.2232078706</c:v>
                      </c:pt>
                      <c:pt idx="39">
                        <c:v>23035.879315506001</c:v>
                      </c:pt>
                      <c:pt idx="40">
                        <c:v>23739.920795166199</c:v>
                      </c:pt>
                      <c:pt idx="41">
                        <c:v>24665.231116218001</c:v>
                      </c:pt>
                      <c:pt idx="42">
                        <c:v>25335.7021165152</c:v>
                      </c:pt>
                      <c:pt idx="43">
                        <c:v>25920.0911338939</c:v>
                      </c:pt>
                      <c:pt idx="44">
                        <c:v>25923.832087530001</c:v>
                      </c:pt>
                      <c:pt idx="45">
                        <c:v>24546.789386897599</c:v>
                      </c:pt>
                      <c:pt idx="46">
                        <c:v>23785.179387900698</c:v>
                      </c:pt>
                      <c:pt idx="47">
                        <c:v>22616.745600055601</c:v>
                      </c:pt>
                      <c:pt idx="48">
                        <c:v>22435.0286516136</c:v>
                      </c:pt>
                      <c:pt idx="49">
                        <c:v>22076.1345825399</c:v>
                      </c:pt>
                      <c:pt idx="50">
                        <c:v>21376.547905063198</c:v>
                      </c:pt>
                      <c:pt idx="51">
                        <c:v>20563.090491906201</c:v>
                      </c:pt>
                      <c:pt idx="52">
                        <c:v>19236.639596230001</c:v>
                      </c:pt>
                      <c:pt idx="53">
                        <c:v>19737.0906082486</c:v>
                      </c:pt>
                      <c:pt idx="54">
                        <c:v>19314.2604678969</c:v>
                      </c:pt>
                      <c:pt idx="55">
                        <c:v>19213.2209052949</c:v>
                      </c:pt>
                      <c:pt idx="56">
                        <c:v>17916.1651950626</c:v>
                      </c:pt>
                      <c:pt idx="57">
                        <c:v>17019.518085991</c:v>
                      </c:pt>
                      <c:pt idx="58">
                        <c:v>15712.1314245086</c:v>
                      </c:pt>
                      <c:pt idx="59">
                        <c:v>14268.1086871404</c:v>
                      </c:pt>
                      <c:pt idx="60" formatCode="_(* #,##0_);_(* \(#,##0\);_(* &quot;-&quot;??_);_(@_)">
                        <c:v>13155.41</c:v>
                      </c:pt>
                      <c:pt idx="61" formatCode="_(* #,##0_);_(* \(#,##0\);_(* &quot;-&quot;??_);_(@_)">
                        <c:v>12080.76</c:v>
                      </c:pt>
                      <c:pt idx="62" formatCode="_(* #,##0_);_(* \(#,##0\);_(* &quot;-&quot;??_);_(@_)">
                        <c:v>11560.64</c:v>
                      </c:pt>
                      <c:pt idx="63" formatCode="_(* #,##0_);_(* \(#,##0\);_(* &quot;-&quot;??_);_(@_)">
                        <c:v>11244.61</c:v>
                      </c:pt>
                      <c:pt idx="64" formatCode="_(* #,##0_);_(* \(#,##0\);_(* &quot;-&quot;??_);_(@_)">
                        <c:v>11100.45</c:v>
                      </c:pt>
                      <c:pt idx="65" formatCode="_(* #,##0_);_(* \(#,##0\);_(* &quot;-&quot;??_);_(@_)">
                        <c:v>11056.57</c:v>
                      </c:pt>
                      <c:pt idx="66" formatCode="_(* #,##0_);_(* \(#,##0\);_(* &quot;-&quot;??_);_(@_)">
                        <c:v>11087.33</c:v>
                      </c:pt>
                      <c:pt idx="67" formatCode="_(* #,##0_);_(* \(#,##0\);_(* &quot;-&quot;??_);_(@_)">
                        <c:v>10996.16</c:v>
                      </c:pt>
                      <c:pt idx="68" formatCode="_(* #,##0_);_(* \(#,##0\);_(* &quot;-&quot;??_);_(@_)">
                        <c:v>10920.91</c:v>
                      </c:pt>
                      <c:pt idx="69" formatCode="_(* #,##0_);_(* \(#,##0\);_(* &quot;-&quot;??_);_(@_)">
                        <c:v>10894.69</c:v>
                      </c:pt>
                      <c:pt idx="70" formatCode="_(* #,##0_);_(* \(#,##0\);_(* &quot;-&quot;??_);_(@_)">
                        <c:v>10878.6</c:v>
                      </c:pt>
                      <c:pt idx="71" formatCode="_(* #,##0_);_(* \(#,##0\);_(* &quot;-&quot;??_);_(@_)">
                        <c:v>10855.38</c:v>
                      </c:pt>
                      <c:pt idx="72" formatCode="_(* #,##0_);_(* \(#,##0\);_(* &quot;-&quot;??_);_(@_)">
                        <c:v>10845.41</c:v>
                      </c:pt>
                      <c:pt idx="73" formatCode="_(* #,##0_);_(* \(#,##0\);_(* &quot;-&quot;??_);_(@_)">
                        <c:v>10837.44</c:v>
                      </c:pt>
                      <c:pt idx="74" formatCode="_(* #,##0_);_(* \(#,##0\);_(* &quot;-&quot;??_);_(@_)">
                        <c:v>10828.21</c:v>
                      </c:pt>
                      <c:pt idx="75" formatCode="_(* #,##0_);_(* \(#,##0\);_(* &quot;-&quot;??_);_(@_)">
                        <c:v>10833.45</c:v>
                      </c:pt>
                      <c:pt idx="76" formatCode="_(* #,##0_);_(* \(#,##0\);_(* &quot;-&quot;??_);_(@_)">
                        <c:v>10836.04</c:v>
                      </c:pt>
                      <c:pt idx="77" formatCode="_(* #,##0_);_(* \(#,##0\);_(* &quot;-&quot;??_);_(@_)">
                        <c:v>10830.32</c:v>
                      </c:pt>
                      <c:pt idx="78" formatCode="_(* #,##0_);_(* \(#,##0\);_(* &quot;-&quot;??_);_(@_)">
                        <c:v>10822.81</c:v>
                      </c:pt>
                      <c:pt idx="79" formatCode="_(* #,##0_);_(* \(#,##0\);_(* &quot;-&quot;??_);_(@_)">
                        <c:v>10811</c:v>
                      </c:pt>
                      <c:pt idx="80" formatCode="_(* #,##0_);_(* \(#,##0\);_(* &quot;-&quot;??_);_(@_)">
                        <c:v>10804.1</c:v>
                      </c:pt>
                      <c:pt idx="81" formatCode="_(* #,##0_);_(* \(#,##0\);_(* &quot;-&quot;??_);_(@_)">
                        <c:v>10802.73</c:v>
                      </c:pt>
                      <c:pt idx="82" formatCode="_(* #,##0_);_(* \(#,##0\);_(* &quot;-&quot;??_);_(@_)">
                        <c:v>10808.36</c:v>
                      </c:pt>
                      <c:pt idx="83" formatCode="_(* #,##0_);_(* \(#,##0\);_(* &quot;-&quot;??_);_(@_)">
                        <c:v>10811.25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data!$D$1</c15:sqref>
                        </c15:formulaRef>
                      </c:ext>
                    </c:extLst>
                    <c:strCache>
                      <c:ptCount val="1"/>
                      <c:pt idx="0">
                        <c:v>Utilities</c:v>
                      </c:pt>
                    </c:strCache>
                  </c:strRef>
                </c:tx>
                <c:spPr>
                  <a:ln w="31750">
                    <a:solidFill>
                      <a:srgbClr val="002855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data!$A$2:$A$85</c15:sqref>
                        </c15:formulaRef>
                      </c:ext>
                    </c:extLst>
                    <c:numCache>
                      <c:formatCode>mm/dd/yy;@</c:formatCode>
                      <c:ptCount val="84"/>
                      <c:pt idx="0">
                        <c:v>36981</c:v>
                      </c:pt>
                      <c:pt idx="1">
                        <c:v>37072</c:v>
                      </c:pt>
                      <c:pt idx="2">
                        <c:v>37164</c:v>
                      </c:pt>
                      <c:pt idx="3">
                        <c:v>37256</c:v>
                      </c:pt>
                      <c:pt idx="4">
                        <c:v>37346</c:v>
                      </c:pt>
                      <c:pt idx="5">
                        <c:v>37437</c:v>
                      </c:pt>
                      <c:pt idx="6">
                        <c:v>37529</c:v>
                      </c:pt>
                      <c:pt idx="7">
                        <c:v>37621</c:v>
                      </c:pt>
                      <c:pt idx="8">
                        <c:v>37711</c:v>
                      </c:pt>
                      <c:pt idx="9">
                        <c:v>37802</c:v>
                      </c:pt>
                      <c:pt idx="10">
                        <c:v>37894</c:v>
                      </c:pt>
                      <c:pt idx="11">
                        <c:v>37986</c:v>
                      </c:pt>
                      <c:pt idx="12">
                        <c:v>38077</c:v>
                      </c:pt>
                      <c:pt idx="13">
                        <c:v>38168</c:v>
                      </c:pt>
                      <c:pt idx="14">
                        <c:v>38260</c:v>
                      </c:pt>
                      <c:pt idx="15">
                        <c:v>38352</c:v>
                      </c:pt>
                      <c:pt idx="16">
                        <c:v>38442</c:v>
                      </c:pt>
                      <c:pt idx="17">
                        <c:v>38533</c:v>
                      </c:pt>
                      <c:pt idx="18">
                        <c:v>38625</c:v>
                      </c:pt>
                      <c:pt idx="19">
                        <c:v>38717</c:v>
                      </c:pt>
                      <c:pt idx="20">
                        <c:v>38807</c:v>
                      </c:pt>
                      <c:pt idx="21">
                        <c:v>38898</c:v>
                      </c:pt>
                      <c:pt idx="22">
                        <c:v>38990</c:v>
                      </c:pt>
                      <c:pt idx="23">
                        <c:v>39082</c:v>
                      </c:pt>
                      <c:pt idx="24">
                        <c:v>39172</c:v>
                      </c:pt>
                      <c:pt idx="25">
                        <c:v>39263</c:v>
                      </c:pt>
                      <c:pt idx="26">
                        <c:v>39355</c:v>
                      </c:pt>
                      <c:pt idx="27">
                        <c:v>39447</c:v>
                      </c:pt>
                      <c:pt idx="28">
                        <c:v>39538</c:v>
                      </c:pt>
                      <c:pt idx="29">
                        <c:v>39629</c:v>
                      </c:pt>
                      <c:pt idx="30">
                        <c:v>39721</c:v>
                      </c:pt>
                      <c:pt idx="31">
                        <c:v>39813</c:v>
                      </c:pt>
                      <c:pt idx="32">
                        <c:v>39903</c:v>
                      </c:pt>
                      <c:pt idx="33">
                        <c:v>39994</c:v>
                      </c:pt>
                      <c:pt idx="34">
                        <c:v>40086</c:v>
                      </c:pt>
                      <c:pt idx="35">
                        <c:v>40178</c:v>
                      </c:pt>
                      <c:pt idx="36">
                        <c:v>40268</c:v>
                      </c:pt>
                      <c:pt idx="37">
                        <c:v>40359</c:v>
                      </c:pt>
                      <c:pt idx="38">
                        <c:v>40451</c:v>
                      </c:pt>
                      <c:pt idx="39">
                        <c:v>40543</c:v>
                      </c:pt>
                      <c:pt idx="40">
                        <c:v>40633</c:v>
                      </c:pt>
                      <c:pt idx="41">
                        <c:v>40724</c:v>
                      </c:pt>
                      <c:pt idx="42">
                        <c:v>40816</c:v>
                      </c:pt>
                      <c:pt idx="43">
                        <c:v>40908</c:v>
                      </c:pt>
                      <c:pt idx="44">
                        <c:v>40999</c:v>
                      </c:pt>
                      <c:pt idx="45">
                        <c:v>41090</c:v>
                      </c:pt>
                      <c:pt idx="46">
                        <c:v>41182</c:v>
                      </c:pt>
                      <c:pt idx="47">
                        <c:v>41274</c:v>
                      </c:pt>
                      <c:pt idx="48">
                        <c:v>41364</c:v>
                      </c:pt>
                      <c:pt idx="49">
                        <c:v>41455</c:v>
                      </c:pt>
                      <c:pt idx="50">
                        <c:v>41547</c:v>
                      </c:pt>
                      <c:pt idx="51">
                        <c:v>41639</c:v>
                      </c:pt>
                      <c:pt idx="52">
                        <c:v>41729</c:v>
                      </c:pt>
                      <c:pt idx="53">
                        <c:v>41820</c:v>
                      </c:pt>
                      <c:pt idx="54">
                        <c:v>41912</c:v>
                      </c:pt>
                      <c:pt idx="55">
                        <c:v>42004</c:v>
                      </c:pt>
                      <c:pt idx="56">
                        <c:v>42094</c:v>
                      </c:pt>
                      <c:pt idx="57">
                        <c:v>42185</c:v>
                      </c:pt>
                      <c:pt idx="58">
                        <c:v>42277</c:v>
                      </c:pt>
                      <c:pt idx="59">
                        <c:v>42369</c:v>
                      </c:pt>
                      <c:pt idx="60">
                        <c:v>42460</c:v>
                      </c:pt>
                      <c:pt idx="61">
                        <c:v>42551</c:v>
                      </c:pt>
                      <c:pt idx="62">
                        <c:v>42643</c:v>
                      </c:pt>
                      <c:pt idx="63">
                        <c:v>42735</c:v>
                      </c:pt>
                      <c:pt idx="64">
                        <c:v>42825</c:v>
                      </c:pt>
                      <c:pt idx="65">
                        <c:v>42916</c:v>
                      </c:pt>
                      <c:pt idx="66">
                        <c:v>43008</c:v>
                      </c:pt>
                      <c:pt idx="67">
                        <c:v>43100</c:v>
                      </c:pt>
                      <c:pt idx="68">
                        <c:v>43190</c:v>
                      </c:pt>
                      <c:pt idx="69">
                        <c:v>43281</c:v>
                      </c:pt>
                      <c:pt idx="70">
                        <c:v>43373</c:v>
                      </c:pt>
                      <c:pt idx="71">
                        <c:v>43465</c:v>
                      </c:pt>
                      <c:pt idx="72">
                        <c:v>43555</c:v>
                      </c:pt>
                      <c:pt idx="73">
                        <c:v>43646</c:v>
                      </c:pt>
                      <c:pt idx="74">
                        <c:v>43738</c:v>
                      </c:pt>
                      <c:pt idx="75">
                        <c:v>43830</c:v>
                      </c:pt>
                      <c:pt idx="76">
                        <c:v>43921</c:v>
                      </c:pt>
                      <c:pt idx="77">
                        <c:v>44012</c:v>
                      </c:pt>
                      <c:pt idx="78">
                        <c:v>44104</c:v>
                      </c:pt>
                      <c:pt idx="79">
                        <c:v>44196</c:v>
                      </c:pt>
                      <c:pt idx="80">
                        <c:v>44286</c:v>
                      </c:pt>
                      <c:pt idx="81">
                        <c:v>44377</c:v>
                      </c:pt>
                      <c:pt idx="82">
                        <c:v>44469</c:v>
                      </c:pt>
                      <c:pt idx="83">
                        <c:v>44561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data!$D$2:$D$85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84"/>
                      <c:pt idx="0">
                        <c:v>6874.0346057726001</c:v>
                      </c:pt>
                      <c:pt idx="1">
                        <c:v>6858.2013832457897</c:v>
                      </c:pt>
                      <c:pt idx="2">
                        <c:v>6810.2759267953297</c:v>
                      </c:pt>
                      <c:pt idx="3">
                        <c:v>6841.3003408219201</c:v>
                      </c:pt>
                      <c:pt idx="4">
                        <c:v>6819.6907112320796</c:v>
                      </c:pt>
                      <c:pt idx="5">
                        <c:v>6735.6914460220496</c:v>
                      </c:pt>
                      <c:pt idx="6">
                        <c:v>6630.6199325175303</c:v>
                      </c:pt>
                      <c:pt idx="7">
                        <c:v>6521.8677571237304</c:v>
                      </c:pt>
                      <c:pt idx="8">
                        <c:v>6386.4660012682798</c:v>
                      </c:pt>
                      <c:pt idx="9">
                        <c:v>6302.3950878660698</c:v>
                      </c:pt>
                      <c:pt idx="10">
                        <c:v>6245.2852283174398</c:v>
                      </c:pt>
                      <c:pt idx="11">
                        <c:v>6223.7892456224999</c:v>
                      </c:pt>
                      <c:pt idx="12">
                        <c:v>6245.2241361962197</c:v>
                      </c:pt>
                      <c:pt idx="13">
                        <c:v>6207.9957972921802</c:v>
                      </c:pt>
                      <c:pt idx="14">
                        <c:v>6175.2002982636104</c:v>
                      </c:pt>
                      <c:pt idx="15">
                        <c:v>6162.5196865780199</c:v>
                      </c:pt>
                      <c:pt idx="16">
                        <c:v>6127.2781142030299</c:v>
                      </c:pt>
                      <c:pt idx="17">
                        <c:v>6114.92258309516</c:v>
                      </c:pt>
                      <c:pt idx="18">
                        <c:v>6111.7912493612002</c:v>
                      </c:pt>
                      <c:pt idx="19">
                        <c:v>6117.9089856382998</c:v>
                      </c:pt>
                      <c:pt idx="20">
                        <c:v>6100.6904314071598</c:v>
                      </c:pt>
                      <c:pt idx="21">
                        <c:v>6144.2747371470596</c:v>
                      </c:pt>
                      <c:pt idx="22">
                        <c:v>6213.3897452107003</c:v>
                      </c:pt>
                      <c:pt idx="23">
                        <c:v>6231.4444531890804</c:v>
                      </c:pt>
                      <c:pt idx="24">
                        <c:v>6241.2173350758903</c:v>
                      </c:pt>
                      <c:pt idx="25">
                        <c:v>6245.6564890273303</c:v>
                      </c:pt>
                      <c:pt idx="26">
                        <c:v>6226.0830510041296</c:v>
                      </c:pt>
                      <c:pt idx="27">
                        <c:v>6212.1942708103697</c:v>
                      </c:pt>
                      <c:pt idx="28">
                        <c:v>6284.4630072068603</c:v>
                      </c:pt>
                      <c:pt idx="29">
                        <c:v>6332.2569716195603</c:v>
                      </c:pt>
                      <c:pt idx="30">
                        <c:v>6367.05535966965</c:v>
                      </c:pt>
                      <c:pt idx="31">
                        <c:v>6355.27936930739</c:v>
                      </c:pt>
                      <c:pt idx="32">
                        <c:v>6370.3843957490799</c:v>
                      </c:pt>
                      <c:pt idx="33">
                        <c:v>6341.0804994793898</c:v>
                      </c:pt>
                      <c:pt idx="34">
                        <c:v>6327.9632749172097</c:v>
                      </c:pt>
                      <c:pt idx="35">
                        <c:v>6279.5020706958303</c:v>
                      </c:pt>
                      <c:pt idx="36">
                        <c:v>5827.5990323292499</c:v>
                      </c:pt>
                      <c:pt idx="37">
                        <c:v>5792.9967714648601</c:v>
                      </c:pt>
                      <c:pt idx="38">
                        <c:v>5466.97887252076</c:v>
                      </c:pt>
                      <c:pt idx="39">
                        <c:v>5432.2257790941803</c:v>
                      </c:pt>
                      <c:pt idx="40">
                        <c:v>5460.2676821450004</c:v>
                      </c:pt>
                      <c:pt idx="41">
                        <c:v>5453.4002385550302</c:v>
                      </c:pt>
                      <c:pt idx="42">
                        <c:v>5425.8382023066897</c:v>
                      </c:pt>
                      <c:pt idx="43">
                        <c:v>5398.2467690219901</c:v>
                      </c:pt>
                      <c:pt idx="44">
                        <c:v>5425.3119791733998</c:v>
                      </c:pt>
                      <c:pt idx="45">
                        <c:v>5293.0537514424996</c:v>
                      </c:pt>
                      <c:pt idx="46">
                        <c:v>5253.6864491638698</c:v>
                      </c:pt>
                      <c:pt idx="47">
                        <c:v>5219.7574861183903</c:v>
                      </c:pt>
                      <c:pt idx="48">
                        <c:v>5191.1542525719196</c:v>
                      </c:pt>
                      <c:pt idx="49">
                        <c:v>5173.3637017686897</c:v>
                      </c:pt>
                      <c:pt idx="50">
                        <c:v>5169.4685053785997</c:v>
                      </c:pt>
                      <c:pt idx="51">
                        <c:v>5146.8944366610103</c:v>
                      </c:pt>
                      <c:pt idx="52">
                        <c:v>5190.2330986981697</c:v>
                      </c:pt>
                      <c:pt idx="53">
                        <c:v>5169.7367951430497</c:v>
                      </c:pt>
                      <c:pt idx="54">
                        <c:v>5223.6290649922003</c:v>
                      </c:pt>
                      <c:pt idx="55">
                        <c:v>5218.4133967600801</c:v>
                      </c:pt>
                      <c:pt idx="56">
                        <c:v>5091.5285843612201</c:v>
                      </c:pt>
                      <c:pt idx="57">
                        <c:v>5115.4998036798897</c:v>
                      </c:pt>
                      <c:pt idx="58">
                        <c:v>5018.05360099469</c:v>
                      </c:pt>
                      <c:pt idx="59">
                        <c:v>4970.2100830199197</c:v>
                      </c:pt>
                      <c:pt idx="60" formatCode="_(* #,##0_);_(* \(#,##0\);_(* &quot;-&quot;??_);_(@_)">
                        <c:v>4897.7629999999999</c:v>
                      </c:pt>
                      <c:pt idx="61" formatCode="_(* #,##0_);_(* \(#,##0\);_(* &quot;-&quot;??_);_(@_)">
                        <c:v>4869.8280000000004</c:v>
                      </c:pt>
                      <c:pt idx="62" formatCode="_(* #,##0_);_(* \(#,##0\);_(* &quot;-&quot;??_);_(@_)">
                        <c:v>4839.9440000000004</c:v>
                      </c:pt>
                      <c:pt idx="63" formatCode="_(* #,##0_);_(* \(#,##0\);_(* &quot;-&quot;??_);_(@_)">
                        <c:v>4812.2860000000001</c:v>
                      </c:pt>
                      <c:pt idx="64" formatCode="_(* #,##0_);_(* \(#,##0\);_(* &quot;-&quot;??_);_(@_)">
                        <c:v>4808.8990000000003</c:v>
                      </c:pt>
                      <c:pt idx="65" formatCode="_(* #,##0_);_(* \(#,##0\);_(* &quot;-&quot;??_);_(@_)">
                        <c:v>4809.0330000000004</c:v>
                      </c:pt>
                      <c:pt idx="66" formatCode="_(* #,##0_);_(* \(#,##0\);_(* &quot;-&quot;??_);_(@_)">
                        <c:v>4809.6369999999997</c:v>
                      </c:pt>
                      <c:pt idx="67" formatCode="_(* #,##0_);_(* \(#,##0\);_(* &quot;-&quot;??_);_(@_)">
                        <c:v>4810.7330000000002</c:v>
                      </c:pt>
                      <c:pt idx="68" formatCode="_(* #,##0_);_(* \(#,##0\);_(* &quot;-&quot;??_);_(@_)">
                        <c:v>4808.24</c:v>
                      </c:pt>
                      <c:pt idx="69" formatCode="_(* #,##0_);_(* \(#,##0\);_(* &quot;-&quot;??_);_(@_)">
                        <c:v>4803.9030000000002</c:v>
                      </c:pt>
                      <c:pt idx="70" formatCode="_(* #,##0_);_(* \(#,##0\);_(* &quot;-&quot;??_);_(@_)">
                        <c:v>4798.0559999999996</c:v>
                      </c:pt>
                      <c:pt idx="71" formatCode="_(* #,##0_);_(* \(#,##0\);_(* &quot;-&quot;??_);_(@_)">
                        <c:v>4791.277</c:v>
                      </c:pt>
                      <c:pt idx="72" formatCode="_(* #,##0_);_(* \(#,##0\);_(* &quot;-&quot;??_);_(@_)">
                        <c:v>4784.67</c:v>
                      </c:pt>
                      <c:pt idx="73" formatCode="_(* #,##0_);_(* \(#,##0\);_(* &quot;-&quot;??_);_(@_)">
                        <c:v>4777.4139999999998</c:v>
                      </c:pt>
                      <c:pt idx="74" formatCode="_(* #,##0_);_(* \(#,##0\);_(* &quot;-&quot;??_);_(@_)">
                        <c:v>4769.3149999999996</c:v>
                      </c:pt>
                      <c:pt idx="75" formatCode="_(* #,##0_);_(* \(#,##0\);_(* &quot;-&quot;??_);_(@_)">
                        <c:v>4760.6880000000001</c:v>
                      </c:pt>
                      <c:pt idx="76" formatCode="_(* #,##0_);_(* \(#,##0\);_(* &quot;-&quot;??_);_(@_)">
                        <c:v>4751.4139999999998</c:v>
                      </c:pt>
                      <c:pt idx="77" formatCode="_(* #,##0_);_(* \(#,##0\);_(* &quot;-&quot;??_);_(@_)">
                        <c:v>4742.1210000000001</c:v>
                      </c:pt>
                      <c:pt idx="78" formatCode="_(* #,##0_);_(* \(#,##0\);_(* &quot;-&quot;??_);_(@_)">
                        <c:v>4732.308</c:v>
                      </c:pt>
                      <c:pt idx="79" formatCode="_(* #,##0_);_(* \(#,##0\);_(* &quot;-&quot;??_);_(@_)">
                        <c:v>4722.2049999999999</c:v>
                      </c:pt>
                      <c:pt idx="80" formatCode="_(* #,##0_);_(* \(#,##0\);_(* &quot;-&quot;??_);_(@_)">
                        <c:v>4712.0349999999999</c:v>
                      </c:pt>
                      <c:pt idx="81" formatCode="_(* #,##0_);_(* \(#,##0\);_(* &quot;-&quot;??_);_(@_)">
                        <c:v>4702.2430000000004</c:v>
                      </c:pt>
                      <c:pt idx="82" formatCode="_(* #,##0_);_(* \(#,##0\);_(* &quot;-&quot;??_);_(@_)">
                        <c:v>4692.4470000000001</c:v>
                      </c:pt>
                      <c:pt idx="83" formatCode="_(* #,##0_);_(* \(#,##0\);_(* &quot;-&quot;??_);_(@_)">
                        <c:v>4682.866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49252128"/>
        <c:scaling>
          <c:orientation val="minMax"/>
        </c:scaling>
        <c:delete val="0"/>
        <c:axPos val="b"/>
        <c:majorGridlines>
          <c:spPr>
            <a:ln>
              <a:noFill/>
              <a:prstDash val="dash"/>
            </a:ln>
          </c:spPr>
        </c:majorGridlines>
        <c:numFmt formatCode="yyyy" sourceLinked="0"/>
        <c:majorTickMark val="out"/>
        <c:minorTickMark val="none"/>
        <c:tickLblPos val="low"/>
        <c:spPr>
          <a:ln w="15875">
            <a:solidFill>
              <a:sysClr val="windowText" lastClr="000000"/>
            </a:solidFill>
          </a:ln>
        </c:spPr>
        <c:txPr>
          <a:bodyPr rot="-2700000"/>
          <a:lstStyle/>
          <a:p>
            <a:pPr>
              <a:defRPr sz="1000" b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defRPr>
            </a:pPr>
            <a:endParaRPr lang="en-US"/>
          </a:p>
        </c:txPr>
        <c:crossAx val="349252688"/>
        <c:crosses val="autoZero"/>
        <c:auto val="0"/>
        <c:lblAlgn val="ctr"/>
        <c:lblOffset val="100"/>
        <c:tickLblSkip val="4"/>
        <c:tickMarkSkip val="2"/>
        <c:noMultiLvlLbl val="1"/>
      </c:catAx>
      <c:valAx>
        <c:axId val="349252688"/>
        <c:scaling>
          <c:orientation val="minMax"/>
          <c:max val="10000"/>
          <c:min val="2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58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000" b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defRPr>
            </a:pPr>
            <a:endParaRPr lang="en-US"/>
          </a:p>
        </c:txPr>
        <c:crossAx val="349252128"/>
        <c:crosses val="autoZero"/>
        <c:crossBetween val="between"/>
        <c:dispUnits>
          <c:builtInUnit val="thousands"/>
        </c:dispUnits>
      </c:valAx>
      <c:valAx>
        <c:axId val="349253248"/>
        <c:scaling>
          <c:orientation val="minMax"/>
          <c:max val="10000"/>
          <c:min val="3000"/>
        </c:scaling>
        <c:delete val="1"/>
        <c:axPos val="r"/>
        <c:numFmt formatCode="#,##0" sourceLinked="0"/>
        <c:majorTickMark val="out"/>
        <c:minorTickMark val="none"/>
        <c:tickLblPos val="nextTo"/>
        <c:crossAx val="349253808"/>
        <c:crosses val="max"/>
        <c:crossBetween val="between"/>
        <c:dispUnits>
          <c:builtInUnit val="thousands"/>
        </c:dispUnits>
      </c:valAx>
      <c:dateAx>
        <c:axId val="349253808"/>
        <c:scaling>
          <c:orientation val="minMax"/>
        </c:scaling>
        <c:delete val="1"/>
        <c:axPos val="b"/>
        <c:numFmt formatCode="mm/dd/yy;@" sourceLinked="1"/>
        <c:majorTickMark val="out"/>
        <c:minorTickMark val="none"/>
        <c:tickLblPos val="nextTo"/>
        <c:crossAx val="349253248"/>
        <c:crosses val="autoZero"/>
        <c:auto val="1"/>
        <c:lblOffset val="100"/>
        <c:baseTimeUnit val="months"/>
      </c:dateAx>
      <c:spPr>
        <a:noFill/>
        <a:ln w="15875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1917213473315833"/>
        </c:manualLayout>
      </c:layout>
      <c:lineChart>
        <c:grouping val="standard"/>
        <c:varyColors val="0"/>
        <c:ser>
          <c:idx val="0"/>
          <c:order val="0"/>
          <c:tx>
            <c:strRef>
              <c:f>Chart!$A$2</c:f>
              <c:strCache>
                <c:ptCount val="1"/>
                <c:pt idx="0">
                  <c:v>Inflow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2051282051282048E-2"/>
                  <c:y val="3.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Chart!$B$1:$W$1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Chart!$B$2:$W$2</c:f>
              <c:numCache>
                <c:formatCode>_(* #,##0_);_(* \(#,##0\);_(* "-"??_);_(@_)</c:formatCode>
                <c:ptCount val="22"/>
                <c:pt idx="0">
                  <c:v>5897</c:v>
                </c:pt>
                <c:pt idx="1">
                  <c:v>5941</c:v>
                </c:pt>
                <c:pt idx="2">
                  <c:v>5966</c:v>
                </c:pt>
                <c:pt idx="3">
                  <c:v>6207</c:v>
                </c:pt>
                <c:pt idx="4">
                  <c:v>6374</c:v>
                </c:pt>
                <c:pt idx="5">
                  <c:v>6789</c:v>
                </c:pt>
                <c:pt idx="6">
                  <c:v>6789</c:v>
                </c:pt>
                <c:pt idx="7">
                  <c:v>6789</c:v>
                </c:pt>
                <c:pt idx="8">
                  <c:v>6789</c:v>
                </c:pt>
                <c:pt idx="9">
                  <c:v>6789</c:v>
                </c:pt>
                <c:pt idx="10">
                  <c:v>6789</c:v>
                </c:pt>
                <c:pt idx="11">
                  <c:v>6789</c:v>
                </c:pt>
                <c:pt idx="12">
                  <c:v>6789</c:v>
                </c:pt>
                <c:pt idx="13">
                  <c:v>6789</c:v>
                </c:pt>
                <c:pt idx="14">
                  <c:v>6939</c:v>
                </c:pt>
                <c:pt idx="15">
                  <c:v>7089</c:v>
                </c:pt>
                <c:pt idx="16">
                  <c:v>7463</c:v>
                </c:pt>
                <c:pt idx="17">
                  <c:v>7613</c:v>
                </c:pt>
                <c:pt idx="18">
                  <c:v>7927</c:v>
                </c:pt>
                <c:pt idx="19">
                  <c:v>7927</c:v>
                </c:pt>
                <c:pt idx="20">
                  <c:v>8371</c:v>
                </c:pt>
                <c:pt idx="21">
                  <c:v>8371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Chart!$A$3</c:f>
              <c:strCache>
                <c:ptCount val="1"/>
                <c:pt idx="0">
                  <c:v>Outflow</c:v>
                </c:pt>
              </c:strCache>
            </c:strRef>
          </c:tx>
          <c:spPr>
            <a:ln w="28575" cap="rnd">
              <a:solidFill>
                <a:srgbClr val="EAAA0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3504273504273504E-2"/>
                  <c:y val="-3.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Chart!$B$1:$W$1</c:f>
              <c:numCache>
                <c:formatCode>General</c:formatCode>
                <c:ptCount val="22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</c:numCache>
            </c:numRef>
          </c:cat>
          <c:val>
            <c:numRef>
              <c:f>Chart!$B$3:$W$3</c:f>
              <c:numCache>
                <c:formatCode>_(* #,##0_);_(* \(#,##0\);_(* "-"??_);_(@_)</c:formatCode>
                <c:ptCount val="22"/>
                <c:pt idx="0">
                  <c:v>8167</c:v>
                </c:pt>
                <c:pt idx="1">
                  <c:v>8212</c:v>
                </c:pt>
                <c:pt idx="2">
                  <c:v>8237</c:v>
                </c:pt>
                <c:pt idx="3">
                  <c:v>8484</c:v>
                </c:pt>
                <c:pt idx="4">
                  <c:v>8586</c:v>
                </c:pt>
                <c:pt idx="5">
                  <c:v>8586</c:v>
                </c:pt>
                <c:pt idx="6">
                  <c:v>8586</c:v>
                </c:pt>
                <c:pt idx="7" formatCode="#,##0">
                  <c:v>8586</c:v>
                </c:pt>
                <c:pt idx="8" formatCode="#,##0">
                  <c:v>8686</c:v>
                </c:pt>
                <c:pt idx="9">
                  <c:v>8686</c:v>
                </c:pt>
                <c:pt idx="10">
                  <c:v>8903</c:v>
                </c:pt>
                <c:pt idx="11">
                  <c:v>8903</c:v>
                </c:pt>
                <c:pt idx="12">
                  <c:v>8956</c:v>
                </c:pt>
                <c:pt idx="13">
                  <c:v>8956</c:v>
                </c:pt>
                <c:pt idx="14">
                  <c:v>9106</c:v>
                </c:pt>
                <c:pt idx="15">
                  <c:v>9256</c:v>
                </c:pt>
                <c:pt idx="16">
                  <c:v>9256</c:v>
                </c:pt>
                <c:pt idx="17">
                  <c:v>9256</c:v>
                </c:pt>
                <c:pt idx="18">
                  <c:v>9740</c:v>
                </c:pt>
                <c:pt idx="19">
                  <c:v>9740</c:v>
                </c:pt>
                <c:pt idx="20">
                  <c:v>10369</c:v>
                </c:pt>
                <c:pt idx="21">
                  <c:v>10369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435072"/>
        <c:axId val="349435632"/>
      </c:lineChart>
      <c:catAx>
        <c:axId val="34943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35632"/>
        <c:crosses val="autoZero"/>
        <c:auto val="1"/>
        <c:lblAlgn val="ctr"/>
        <c:lblOffset val="100"/>
        <c:noMultiLvlLbl val="0"/>
      </c:catAx>
      <c:valAx>
        <c:axId val="349435632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35072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16097987751528E-2"/>
          <c:y val="8.3333333333333329E-2"/>
          <c:w val="0.92527962850797496"/>
          <c:h val="0.75736657917760275"/>
        </c:manualLayout>
      </c:layout>
      <c:lineChart>
        <c:grouping val="standard"/>
        <c:varyColors val="0"/>
        <c:ser>
          <c:idx val="0"/>
          <c:order val="0"/>
          <c:tx>
            <c:strRef>
              <c:f>'Table 3 - Cross-tabular summary'!$A$3</c:f>
              <c:strCache>
                <c:ptCount val="1"/>
                <c:pt idx="0">
                  <c:v>Coal</c:v>
                </c:pt>
              </c:strCache>
            </c:strRef>
          </c:tx>
          <c:spPr>
            <a:ln w="28575" cap="rnd">
              <a:solidFill>
                <a:srgbClr val="002855"/>
              </a:solidFill>
              <a:round/>
            </a:ln>
            <a:effectLst/>
          </c:spPr>
          <c:marker>
            <c:symbol val="none"/>
          </c:marker>
          <c:dLbls>
            <c:dLbl>
              <c:idx val="30"/>
              <c:layout>
                <c:manualLayout>
                  <c:x val="1.0683760683760684E-2"/>
                  <c:y val="-2.4305555555555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3 - Cross-tabular summary'!$B$2:$BN$2</c:f>
              <c:strCache>
                <c:ptCount val="65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'Table 3 - Cross-tabular summary'!$B$3:$BN$3</c:f>
              <c:numCache>
                <c:formatCode>General</c:formatCode>
                <c:ptCount val="65"/>
                <c:pt idx="0">
                  <c:v>0.52643815529388438</c:v>
                </c:pt>
                <c:pt idx="1">
                  <c:v>0.50192853748310362</c:v>
                </c:pt>
                <c:pt idx="2">
                  <c:v>0.49883709244082369</c:v>
                </c:pt>
                <c:pt idx="3">
                  <c:v>0.51236181184208174</c:v>
                </c:pt>
                <c:pt idx="4">
                  <c:v>0.50744750620131263</c:v>
                </c:pt>
                <c:pt idx="5">
                  <c:v>0.48839270169533711</c:v>
                </c:pt>
                <c:pt idx="6">
                  <c:v>0.48603312745648508</c:v>
                </c:pt>
                <c:pt idx="7">
                  <c:v>0.52505071075843313</c:v>
                </c:pt>
                <c:pt idx="8">
                  <c:v>0.52170104302442422</c:v>
                </c:pt>
                <c:pt idx="9">
                  <c:v>0.49296184139900806</c:v>
                </c:pt>
                <c:pt idx="10">
                  <c:v>0.4929772861197656</c:v>
                </c:pt>
                <c:pt idx="11">
                  <c:v>0.52744130114809085</c:v>
                </c:pt>
                <c:pt idx="12">
                  <c:v>0.51199332986944168</c:v>
                </c:pt>
                <c:pt idx="13">
                  <c:v>0.48402572703682395</c:v>
                </c:pt>
                <c:pt idx="14">
                  <c:v>0.48449179244426638</c:v>
                </c:pt>
                <c:pt idx="15">
                  <c:v>0.51416234881914213</c:v>
                </c:pt>
                <c:pt idx="16">
                  <c:v>0.51762624234156152</c:v>
                </c:pt>
                <c:pt idx="17">
                  <c:v>0.48735916385941191</c:v>
                </c:pt>
                <c:pt idx="18">
                  <c:v>0.4711471995286744</c:v>
                </c:pt>
                <c:pt idx="19">
                  <c:v>0.51431349795831627</c:v>
                </c:pt>
                <c:pt idx="20">
                  <c:v>0.51237693140661278</c:v>
                </c:pt>
                <c:pt idx="21">
                  <c:v>0.47155558452923663</c:v>
                </c:pt>
                <c:pt idx="22">
                  <c:v>0.46848191003815132</c:v>
                </c:pt>
                <c:pt idx="23">
                  <c:v>0.51120404913675199</c:v>
                </c:pt>
                <c:pt idx="24">
                  <c:v>0.50053812306566969</c:v>
                </c:pt>
                <c:pt idx="25">
                  <c:v>0.47915106240833777</c:v>
                </c:pt>
                <c:pt idx="26">
                  <c:v>0.4652871569939</c:v>
                </c:pt>
                <c:pt idx="27">
                  <c:v>0.49893440491767416</c:v>
                </c:pt>
                <c:pt idx="28">
                  <c:v>0.50386879735031653</c:v>
                </c:pt>
                <c:pt idx="29">
                  <c:v>0.4709551063166173</c:v>
                </c:pt>
                <c:pt idx="30">
                  <c:v>0.46786865659975635</c:v>
                </c:pt>
                <c:pt idx="31">
                  <c:v>0.48731308696073167</c:v>
                </c:pt>
                <c:pt idx="32">
                  <c:v>0.46392021490536023</c:v>
                </c:pt>
                <c:pt idx="33">
                  <c:v>0.42772210294696172</c:v>
                </c:pt>
                <c:pt idx="34">
                  <c:v>0.42420843840374045</c:v>
                </c:pt>
                <c:pt idx="35">
                  <c:v>0.46448146991287614</c:v>
                </c:pt>
                <c:pt idx="36">
                  <c:v>0.47415569263038304</c:v>
                </c:pt>
                <c:pt idx="37">
                  <c:v>0.43945201357552005</c:v>
                </c:pt>
                <c:pt idx="38">
                  <c:v>0.43454164625022101</c:v>
                </c:pt>
                <c:pt idx="39">
                  <c:v>0.4453801206864953</c:v>
                </c:pt>
                <c:pt idx="40">
                  <c:v>0.44632073253375765</c:v>
                </c:pt>
                <c:pt idx="41">
                  <c:v>0.42228173666932517</c:v>
                </c:pt>
                <c:pt idx="42">
                  <c:v>0.42025030403533975</c:v>
                </c:pt>
                <c:pt idx="43">
                  <c:v>0.40168949100138346</c:v>
                </c:pt>
                <c:pt idx="44">
                  <c:v>0.36376514836387652</c:v>
                </c:pt>
                <c:pt idx="45">
                  <c:v>0.34610026825596285</c:v>
                </c:pt>
                <c:pt idx="46">
                  <c:v>0.38274945053819059</c:v>
                </c:pt>
                <c:pt idx="47">
                  <c:v>0.40304536570748084</c:v>
                </c:pt>
                <c:pt idx="48">
                  <c:v>0.39862643571142425</c:v>
                </c:pt>
                <c:pt idx="49">
                  <c:v>0.37782560052408626</c:v>
                </c:pt>
                <c:pt idx="50">
                  <c:v>0.38838084985453442</c:v>
                </c:pt>
                <c:pt idx="51">
                  <c:v>0.39063748743093801</c:v>
                </c:pt>
                <c:pt idx="52">
                  <c:v>0.4227045895043009</c:v>
                </c:pt>
                <c:pt idx="53">
                  <c:v>0.37303040090893186</c:v>
                </c:pt>
                <c:pt idx="54">
                  <c:v>0.38214977163545755</c:v>
                </c:pt>
                <c:pt idx="55">
                  <c:v>0.36603364951605066</c:v>
                </c:pt>
                <c:pt idx="56">
                  <c:v>0.36101249975130495</c:v>
                </c:pt>
                <c:pt idx="57">
                  <c:v>0.32621846594970322</c:v>
                </c:pt>
                <c:pt idx="58">
                  <c:v>0.34284662982532488</c:v>
                </c:pt>
                <c:pt idx="59">
                  <c:v>0.29180888240734848</c:v>
                </c:pt>
                <c:pt idx="60">
                  <c:v>0.28682270788442804</c:v>
                </c:pt>
                <c:pt idx="61">
                  <c:v>0.27586302348662611</c:v>
                </c:pt>
                <c:pt idx="62">
                  <c:v>0.3292059885269113</c:v>
                </c:pt>
                <c:pt idx="63">
                  <c:v>0.31934054850675936</c:v>
                </c:pt>
                <c:pt idx="64">
                  <c:v>0.30869599030994033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'Table 3 - Cross-tabular summary'!$A$4</c:f>
              <c:strCache>
                <c:ptCount val="1"/>
                <c:pt idx="0">
                  <c:v>Natural Gas</c:v>
                </c:pt>
              </c:strCache>
            </c:strRef>
          </c:tx>
          <c:spPr>
            <a:ln w="28575" cap="rnd">
              <a:solidFill>
                <a:srgbClr val="EAAA00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>
                <c:manualLayout>
                  <c:x val="-1.0683760683760762E-2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3 - Cross-tabular summary'!$B$2:$BN$2</c:f>
              <c:strCache>
                <c:ptCount val="65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'Table 3 - Cross-tabular summary'!$B$4:$BN$4</c:f>
              <c:numCache>
                <c:formatCode>General</c:formatCode>
                <c:ptCount val="65"/>
                <c:pt idx="0">
                  <c:v>0.13613641292964881</c:v>
                </c:pt>
                <c:pt idx="1">
                  <c:v>0.17034762490468153</c:v>
                </c:pt>
                <c:pt idx="2">
                  <c:v>0.20444984126441326</c:v>
                </c:pt>
                <c:pt idx="3">
                  <c:v>0.168805842539371</c:v>
                </c:pt>
                <c:pt idx="4">
                  <c:v>0.15916446057160588</c:v>
                </c:pt>
                <c:pt idx="5">
                  <c:v>0.1758592610050172</c:v>
                </c:pt>
                <c:pt idx="6">
                  <c:v>0.21754037051947117</c:v>
                </c:pt>
                <c:pt idx="7">
                  <c:v>0.15671698678003623</c:v>
                </c:pt>
                <c:pt idx="8">
                  <c:v>0.14850749926226128</c:v>
                </c:pt>
                <c:pt idx="9">
                  <c:v>0.16162898467600478</c:v>
                </c:pt>
                <c:pt idx="10">
                  <c:v>0.20315785057860072</c:v>
                </c:pt>
                <c:pt idx="11">
                  <c:v>0.15079440176656569</c:v>
                </c:pt>
                <c:pt idx="12">
                  <c:v>0.15302005109507652</c:v>
                </c:pt>
                <c:pt idx="13">
                  <c:v>0.18538454601169244</c:v>
                </c:pt>
                <c:pt idx="14">
                  <c:v>0.20803261545948165</c:v>
                </c:pt>
                <c:pt idx="15">
                  <c:v>0.16542821978696554</c:v>
                </c:pt>
                <c:pt idx="16">
                  <c:v>0.15446885868609345</c:v>
                </c:pt>
                <c:pt idx="17">
                  <c:v>0.18845164342112003</c:v>
                </c:pt>
                <c:pt idx="18">
                  <c:v>0.23410526337971421</c:v>
                </c:pt>
                <c:pt idx="19">
                  <c:v>0.16419911743511356</c:v>
                </c:pt>
                <c:pt idx="20">
                  <c:v>0.1530688074089738</c:v>
                </c:pt>
                <c:pt idx="21">
                  <c:v>0.20422098297841801</c:v>
                </c:pt>
                <c:pt idx="22">
                  <c:v>0.24982554695722706</c:v>
                </c:pt>
                <c:pt idx="23">
                  <c:v>0.1863560416775448</c:v>
                </c:pt>
                <c:pt idx="24">
                  <c:v>0.17578745096500464</c:v>
                </c:pt>
                <c:pt idx="25">
                  <c:v>0.20895169089436086</c:v>
                </c:pt>
                <c:pt idx="26">
                  <c:v>0.26260127724768839</c:v>
                </c:pt>
                <c:pt idx="27">
                  <c:v>0.20725204630832039</c:v>
                </c:pt>
                <c:pt idx="28">
                  <c:v>0.19236346750973909</c:v>
                </c:pt>
                <c:pt idx="29">
                  <c:v>0.20905403030326208</c:v>
                </c:pt>
                <c:pt idx="30">
                  <c:v>0.24703011948339684</c:v>
                </c:pt>
                <c:pt idx="31">
                  <c:v>0.20473282351631253</c:v>
                </c:pt>
                <c:pt idx="32">
                  <c:v>0.20355453791338274</c:v>
                </c:pt>
                <c:pt idx="33">
                  <c:v>0.22510246909674952</c:v>
                </c:pt>
                <c:pt idx="34">
                  <c:v>0.28049484504971606</c:v>
                </c:pt>
                <c:pt idx="35">
                  <c:v>0.21744062819175025</c:v>
                </c:pt>
                <c:pt idx="36">
                  <c:v>0.20526770709573108</c:v>
                </c:pt>
                <c:pt idx="37">
                  <c:v>0.23255459861194289</c:v>
                </c:pt>
                <c:pt idx="38">
                  <c:v>0.28229738903181723</c:v>
                </c:pt>
                <c:pt idx="39">
                  <c:v>0.23004778218894828</c:v>
                </c:pt>
                <c:pt idx="40">
                  <c:v>0.20722152494604409</c:v>
                </c:pt>
                <c:pt idx="41">
                  <c:v>0.23744561576976725</c:v>
                </c:pt>
                <c:pt idx="42">
                  <c:v>0.28476392663843714</c:v>
                </c:pt>
                <c:pt idx="43">
                  <c:v>0.25342285614600468</c:v>
                </c:pt>
                <c:pt idx="44">
                  <c:v>0.28561632483556332</c:v>
                </c:pt>
                <c:pt idx="45">
                  <c:v>0.32015753297716237</c:v>
                </c:pt>
                <c:pt idx="46">
                  <c:v>0.33068584778813126</c:v>
                </c:pt>
                <c:pt idx="47">
                  <c:v>0.26871056216914141</c:v>
                </c:pt>
                <c:pt idx="48">
                  <c:v>0.25766534983159917</c:v>
                </c:pt>
                <c:pt idx="49">
                  <c:v>0.26726363939234332</c:v>
                </c:pt>
                <c:pt idx="50">
                  <c:v>0.3068401654133327</c:v>
                </c:pt>
                <c:pt idx="51">
                  <c:v>0.27054828746005072</c:v>
                </c:pt>
                <c:pt idx="52">
                  <c:v>0.2372244855833964</c:v>
                </c:pt>
                <c:pt idx="53">
                  <c:v>0.26971055750482525</c:v>
                </c:pt>
                <c:pt idx="54">
                  <c:v>0.3099178080763183</c:v>
                </c:pt>
                <c:pt idx="55">
                  <c:v>0.28152826232764916</c:v>
                </c:pt>
                <c:pt idx="56">
                  <c:v>0.28693799736835407</c:v>
                </c:pt>
                <c:pt idx="57">
                  <c:v>0.32269619306341574</c:v>
                </c:pt>
                <c:pt idx="58">
                  <c:v>0.35289601732745429</c:v>
                </c:pt>
                <c:pt idx="59">
                  <c:v>0.34359868764210144</c:v>
                </c:pt>
                <c:pt idx="60">
                  <c:v>0.32118996282076834</c:v>
                </c:pt>
                <c:pt idx="61">
                  <c:v>0.34983470247309389</c:v>
                </c:pt>
                <c:pt idx="62">
                  <c:v>0.36839338622016793</c:v>
                </c:pt>
                <c:pt idx="63">
                  <c:v>0.30724000243483168</c:v>
                </c:pt>
                <c:pt idx="64">
                  <c:v>0.27711505476874099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'Table 3 - Cross-tabular summary'!$A$5</c:f>
              <c:strCache>
                <c:ptCount val="1"/>
                <c:pt idx="0">
                  <c:v>Renewables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layout>
                <c:manualLayout>
                  <c:x val="-6.8376068376068452E-2"/>
                  <c:y val="-3.47222222222223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'Table 3 - Cross-tabular summary'!$B$2:$BN$2</c:f>
              <c:strCache>
                <c:ptCount val="65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2003</c:v>
                </c:pt>
                <c:pt idx="9">
                  <c:v>2003</c:v>
                </c:pt>
                <c:pt idx="10">
                  <c:v>2003</c:v>
                </c:pt>
                <c:pt idx="11">
                  <c:v>2003</c:v>
                </c:pt>
                <c:pt idx="12">
                  <c:v>2004</c:v>
                </c:pt>
                <c:pt idx="13">
                  <c:v>2004</c:v>
                </c:pt>
                <c:pt idx="14">
                  <c:v>2004</c:v>
                </c:pt>
                <c:pt idx="15">
                  <c:v>2004</c:v>
                </c:pt>
                <c:pt idx="16">
                  <c:v>2005</c:v>
                </c:pt>
                <c:pt idx="17">
                  <c:v>2005</c:v>
                </c:pt>
                <c:pt idx="18">
                  <c:v>2005</c:v>
                </c:pt>
                <c:pt idx="19">
                  <c:v>2005</c:v>
                </c:pt>
                <c:pt idx="20">
                  <c:v>2006</c:v>
                </c:pt>
                <c:pt idx="21">
                  <c:v>2006</c:v>
                </c:pt>
                <c:pt idx="22">
                  <c:v>2006</c:v>
                </c:pt>
                <c:pt idx="23">
                  <c:v>2006</c:v>
                </c:pt>
                <c:pt idx="24">
                  <c:v>2007</c:v>
                </c:pt>
                <c:pt idx="25">
                  <c:v>2007</c:v>
                </c:pt>
                <c:pt idx="26">
                  <c:v>2007</c:v>
                </c:pt>
                <c:pt idx="27">
                  <c:v>2007</c:v>
                </c:pt>
                <c:pt idx="28">
                  <c:v>2008</c:v>
                </c:pt>
                <c:pt idx="29">
                  <c:v>2008</c:v>
                </c:pt>
                <c:pt idx="30">
                  <c:v>2008</c:v>
                </c:pt>
                <c:pt idx="31">
                  <c:v>2008</c:v>
                </c:pt>
                <c:pt idx="32">
                  <c:v>2009</c:v>
                </c:pt>
                <c:pt idx="33">
                  <c:v>2009</c:v>
                </c:pt>
                <c:pt idx="34">
                  <c:v>2009</c:v>
                </c:pt>
                <c:pt idx="35">
                  <c:v>2009</c:v>
                </c:pt>
                <c:pt idx="36">
                  <c:v>2010</c:v>
                </c:pt>
                <c:pt idx="37">
                  <c:v>2010</c:v>
                </c:pt>
                <c:pt idx="38">
                  <c:v>2010</c:v>
                </c:pt>
                <c:pt idx="39">
                  <c:v>2010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2012</c:v>
                </c:pt>
                <c:pt idx="45">
                  <c:v>2012</c:v>
                </c:pt>
                <c:pt idx="46">
                  <c:v>2012</c:v>
                </c:pt>
                <c:pt idx="47">
                  <c:v>2012</c:v>
                </c:pt>
                <c:pt idx="48">
                  <c:v>2013</c:v>
                </c:pt>
                <c:pt idx="49">
                  <c:v>2013</c:v>
                </c:pt>
                <c:pt idx="50">
                  <c:v>2013</c:v>
                </c:pt>
                <c:pt idx="51">
                  <c:v>2013</c:v>
                </c:pt>
                <c:pt idx="52">
                  <c:v>2014</c:v>
                </c:pt>
                <c:pt idx="53">
                  <c:v>2014</c:v>
                </c:pt>
                <c:pt idx="54">
                  <c:v>2014</c:v>
                </c:pt>
                <c:pt idx="55">
                  <c:v>2014</c:v>
                </c:pt>
                <c:pt idx="56">
                  <c:v>2015</c:v>
                </c:pt>
                <c:pt idx="57">
                  <c:v>2015</c:v>
                </c:pt>
                <c:pt idx="58">
                  <c:v>2015</c:v>
                </c:pt>
                <c:pt idx="59">
                  <c:v>2015</c:v>
                </c:pt>
                <c:pt idx="60">
                  <c:v>2016</c:v>
                </c:pt>
                <c:pt idx="61">
                  <c:v>2016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'Table 3 - Cross-tabular summary'!$B$5:$BN$5</c:f>
              <c:numCache>
                <c:formatCode>General</c:formatCode>
                <c:ptCount val="65"/>
                <c:pt idx="0">
                  <c:v>1.869801758727457E-2</c:v>
                </c:pt>
                <c:pt idx="1">
                  <c:v>1.934313942595587E-2</c:v>
                </c:pt>
                <c:pt idx="2">
                  <c:v>1.7687600445460885E-2</c:v>
                </c:pt>
                <c:pt idx="3">
                  <c:v>2.024764704762104E-2</c:v>
                </c:pt>
                <c:pt idx="4">
                  <c:v>2.0736109804000095E-2</c:v>
                </c:pt>
                <c:pt idx="5">
                  <c:v>2.170271967265586E-2</c:v>
                </c:pt>
                <c:pt idx="6">
                  <c:v>1.901955123790959E-2</c:v>
                </c:pt>
                <c:pt idx="7">
                  <c:v>2.079762902202513E-2</c:v>
                </c:pt>
                <c:pt idx="8">
                  <c:v>2.0284384468603006E-2</c:v>
                </c:pt>
                <c:pt idx="9">
                  <c:v>2.1502302502343931E-2</c:v>
                </c:pt>
                <c:pt idx="10">
                  <c:v>1.8839152736094215E-2</c:v>
                </c:pt>
                <c:pt idx="11">
                  <c:v>2.1514745898600435E-2</c:v>
                </c:pt>
                <c:pt idx="12">
                  <c:v>2.1016098516016751E-2</c:v>
                </c:pt>
                <c:pt idx="13">
                  <c:v>2.215206699191976E-2</c:v>
                </c:pt>
                <c:pt idx="14">
                  <c:v>1.941107563892152E-2</c:v>
                </c:pt>
                <c:pt idx="15">
                  <c:v>2.1293269075794572E-2</c:v>
                </c:pt>
                <c:pt idx="16">
                  <c:v>2.1472660284184791E-2</c:v>
                </c:pt>
                <c:pt idx="17">
                  <c:v>2.3112763689476845E-2</c:v>
                </c:pt>
                <c:pt idx="18">
                  <c:v>1.9089668972194471E-2</c:v>
                </c:pt>
                <c:pt idx="19">
                  <c:v>2.2935991769927958E-2</c:v>
                </c:pt>
                <c:pt idx="20">
                  <c:v>2.5148709205610183E-2</c:v>
                </c:pt>
                <c:pt idx="21">
                  <c:v>2.3853331542485774E-2</c:v>
                </c:pt>
                <c:pt idx="22">
                  <c:v>2.0634848245678E-2</c:v>
                </c:pt>
                <c:pt idx="23">
                  <c:v>2.5959423079060899E-2</c:v>
                </c:pt>
                <c:pt idx="24">
                  <c:v>2.539226720518336E-2</c:v>
                </c:pt>
                <c:pt idx="25">
                  <c:v>2.5963603399300261E-2</c:v>
                </c:pt>
                <c:pt idx="26">
                  <c:v>2.2307433952685987E-2</c:v>
                </c:pt>
                <c:pt idx="27">
                  <c:v>2.8138737909297183E-2</c:v>
                </c:pt>
                <c:pt idx="28">
                  <c:v>2.9914077850079542E-2</c:v>
                </c:pt>
                <c:pt idx="29">
                  <c:v>3.3074463467402192E-2</c:v>
                </c:pt>
                <c:pt idx="30">
                  <c:v>2.5462342161920292E-2</c:v>
                </c:pt>
                <c:pt idx="31">
                  <c:v>3.4776641459971017E-2</c:v>
                </c:pt>
                <c:pt idx="32">
                  <c:v>3.7164647577978133E-2</c:v>
                </c:pt>
                <c:pt idx="33">
                  <c:v>3.8288821929589496E-2</c:v>
                </c:pt>
                <c:pt idx="34">
                  <c:v>3.0986966009000787E-2</c:v>
                </c:pt>
                <c:pt idx="35">
                  <c:v>4.0387460302419916E-2</c:v>
                </c:pt>
                <c:pt idx="36">
                  <c:v>3.8635878176819877E-2</c:v>
                </c:pt>
                <c:pt idx="37">
                  <c:v>4.4828210292028367E-2</c:v>
                </c:pt>
                <c:pt idx="38">
                  <c:v>3.3860677944329606E-2</c:v>
                </c:pt>
                <c:pt idx="39">
                  <c:v>4.6034555172460002E-2</c:v>
                </c:pt>
                <c:pt idx="40">
                  <c:v>4.7760728718673928E-2</c:v>
                </c:pt>
                <c:pt idx="41">
                  <c:v>5.3383326693533108E-2</c:v>
                </c:pt>
                <c:pt idx="42">
                  <c:v>3.5338964372654713E-2</c:v>
                </c:pt>
                <c:pt idx="43">
                  <c:v>5.5162605873083463E-2</c:v>
                </c:pt>
                <c:pt idx="44">
                  <c:v>5.9601956464706167E-2</c:v>
                </c:pt>
                <c:pt idx="45">
                  <c:v>5.6348628510419795E-2</c:v>
                </c:pt>
                <c:pt idx="46">
                  <c:v>4.0578149611048775E-2</c:v>
                </c:pt>
                <c:pt idx="47">
                  <c:v>6.1791783350815095E-2</c:v>
                </c:pt>
                <c:pt idx="48">
                  <c:v>6.5705085914615088E-2</c:v>
                </c:pt>
                <c:pt idx="49">
                  <c:v>6.9681307000026949E-2</c:v>
                </c:pt>
                <c:pt idx="50">
                  <c:v>4.9028953434529586E-2</c:v>
                </c:pt>
                <c:pt idx="51">
                  <c:v>6.6883371827902841E-2</c:v>
                </c:pt>
                <c:pt idx="52">
                  <c:v>7.0004998529621429E-2</c:v>
                </c:pt>
                <c:pt idx="53">
                  <c:v>7.6273292774268059E-2</c:v>
                </c:pt>
                <c:pt idx="54">
                  <c:v>5.4017667377659569E-2</c:v>
                </c:pt>
                <c:pt idx="55">
                  <c:v>7.4380370016123423E-2</c:v>
                </c:pt>
                <c:pt idx="56">
                  <c:v>6.8319552038194481E-2</c:v>
                </c:pt>
                <c:pt idx="57">
                  <c:v>7.6879966679899339E-2</c:v>
                </c:pt>
                <c:pt idx="58">
                  <c:v>6.0319079003463109E-2</c:v>
                </c:pt>
                <c:pt idx="59">
                  <c:v>8.6829577245879558E-2</c:v>
                </c:pt>
                <c:pt idx="60">
                  <c:v>8.9959192453048245E-2</c:v>
                </c:pt>
                <c:pt idx="61">
                  <c:v>8.6961787613256486E-2</c:v>
                </c:pt>
                <c:pt idx="62">
                  <c:v>6.8025078279147999E-2</c:v>
                </c:pt>
                <c:pt idx="63">
                  <c:v>9.5159146431755159E-2</c:v>
                </c:pt>
                <c:pt idx="64">
                  <c:v>0.1022962992698261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436752"/>
        <c:axId val="347415248"/>
      </c:lineChart>
      <c:catAx>
        <c:axId val="34943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15248"/>
        <c:crosses val="autoZero"/>
        <c:auto val="1"/>
        <c:lblAlgn val="ctr"/>
        <c:lblOffset val="100"/>
        <c:tickLblSkip val="4"/>
        <c:noMultiLvlLbl val="0"/>
      </c:catAx>
      <c:valAx>
        <c:axId val="34741524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36752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0.05129</cdr:x>
      <cdr:y>0.02465</cdr:y>
    </cdr:from>
    <cdr:to>
      <cdr:x>0.32051</cdr:x>
      <cdr:y>0.07663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21" y="93457"/>
          <a:ext cx="1600179" cy="197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ysClr val="windowText" lastClr="000000"/>
              </a:solidFill>
            </a:rPr>
            <a:t>Short </a:t>
          </a:r>
          <a:r>
            <a:rPr lang="en-US" sz="1000" b="1" dirty="0"/>
            <a:t>T</a:t>
          </a:r>
          <a:r>
            <a:rPr lang="en-US" sz="1000" b="1" dirty="0" smtClean="0">
              <a:solidFill>
                <a:sysClr val="windowText" lastClr="000000"/>
              </a:solidFill>
            </a:rPr>
            <a:t>ons </a:t>
          </a:r>
          <a:r>
            <a:rPr lang="en-US" sz="1000" b="1" dirty="0">
              <a:solidFill>
                <a:sysClr val="windowText" lastClr="000000"/>
              </a:solidFill>
            </a:rPr>
            <a:t>- US (millions)</a:t>
          </a:r>
        </a:p>
      </cdr:txBody>
    </cdr:sp>
  </cdr:relSizeAnchor>
  <cdr:relSizeAnchor xmlns:cdr="http://schemas.openxmlformats.org/drawingml/2006/chartDrawing">
    <cdr:from>
      <cdr:x>0</cdr:x>
      <cdr:y>0.94141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43288"/>
          <a:ext cx="3286125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US Energy Information Administration</a:t>
          </a:r>
        </a:p>
      </cdr:txBody>
    </cdr:sp>
  </cdr:relSizeAnchor>
  <cdr:relSizeAnchor xmlns:cdr="http://schemas.openxmlformats.org/drawingml/2006/chartDrawing">
    <cdr:from>
      <cdr:x>0.70566</cdr:x>
      <cdr:y>0.02345</cdr:y>
    </cdr:from>
    <cdr:to>
      <cdr:x>0.97489</cdr:x>
      <cdr:y>0.07543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94175" y="88900"/>
          <a:ext cx="1600179" cy="197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ysClr val="windowText" lastClr="000000"/>
              </a:solidFill>
            </a:rPr>
            <a:t>Short </a:t>
          </a:r>
          <a:r>
            <a:rPr lang="en-US" sz="1000" b="1" dirty="0" smtClean="0">
              <a:solidFill>
                <a:sysClr val="windowText" lastClr="000000"/>
              </a:solidFill>
            </a:rPr>
            <a:t>Tons </a:t>
          </a:r>
          <a:r>
            <a:rPr lang="en-US" sz="1000" b="1" dirty="0">
              <a:solidFill>
                <a:sysClr val="windowText" lastClr="000000"/>
              </a:solidFill>
            </a:rPr>
            <a:t>- WV (millions)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0.04251</cdr:x>
      <cdr:y>0.02723</cdr:y>
    </cdr:from>
    <cdr:to>
      <cdr:x>0.5377</cdr:x>
      <cdr:y>0.08712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681" y="99605"/>
          <a:ext cx="2943211" cy="219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>
              <a:solidFill>
                <a:sysClr val="windowText" lastClr="000000"/>
              </a:solidFill>
            </a:rPr>
            <a:t>Capacity Factor (annual)</a:t>
          </a:r>
        </a:p>
      </cdr:txBody>
    </cdr:sp>
  </cdr:relSizeAnchor>
  <cdr:relSizeAnchor xmlns:cdr="http://schemas.openxmlformats.org/drawingml/2006/chartDrawing">
    <cdr:from>
      <cdr:x>0</cdr:x>
      <cdr:y>0.93767</cdr:y>
    </cdr:from>
    <cdr:to>
      <cdr:x>0.58814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29635"/>
          <a:ext cx="3495674" cy="227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US Energy Information Administration, Author</a:t>
          </a:r>
          <a:r>
            <a:rPr lang="en-US" sz="900" baseline="0"/>
            <a:t> Calculations</a:t>
          </a:r>
          <a:endParaRPr lang="en-US" sz="9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0.0625</cdr:x>
      <cdr:y>0.02474</cdr:y>
    </cdr:from>
    <cdr:to>
      <cdr:x>0.55769</cdr:x>
      <cdr:y>0.08463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1496" y="90504"/>
          <a:ext cx="2943212" cy="21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>
              <a:solidFill>
                <a:sysClr val="windowText" lastClr="000000"/>
              </a:solidFill>
            </a:rPr>
            <a:t>Megawatts</a:t>
          </a:r>
        </a:p>
      </cdr:txBody>
    </cdr:sp>
  </cdr:relSizeAnchor>
  <cdr:relSizeAnchor xmlns:cdr="http://schemas.openxmlformats.org/drawingml/2006/chartDrawing">
    <cdr:from>
      <cdr:x>0</cdr:x>
      <cdr:y>0.94141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43288"/>
          <a:ext cx="3286125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US Energy Information Administration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0.03526</cdr:x>
      <cdr:y>0.02214</cdr:y>
    </cdr:from>
    <cdr:to>
      <cdr:x>0.53045</cdr:x>
      <cdr:y>0.08203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" y="80963"/>
          <a:ext cx="29432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>
              <a:solidFill>
                <a:sysClr val="windowText" lastClr="000000"/>
              </a:solidFill>
            </a:rPr>
            <a:t>Cents</a:t>
          </a:r>
          <a:r>
            <a:rPr lang="en-US" sz="1000" b="1" baseline="0">
              <a:solidFill>
                <a:sysClr val="windowText" lastClr="000000"/>
              </a:solidFill>
            </a:rPr>
            <a:t> per Kilowatt-Hour</a:t>
          </a:r>
          <a:endParaRPr lang="en-US" sz="10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0.94141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43288"/>
          <a:ext cx="3286125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US Energy Information Administration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0.03526</cdr:x>
      <cdr:y>0.02214</cdr:y>
    </cdr:from>
    <cdr:to>
      <cdr:x>0.53045</cdr:x>
      <cdr:y>0.08203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" y="80963"/>
          <a:ext cx="29432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ysClr val="windowText" lastClr="000000"/>
              </a:solidFill>
            </a:rPr>
            <a:t>Millions of Short </a:t>
          </a:r>
          <a:r>
            <a:rPr lang="en-US" sz="1000" b="1" dirty="0" smtClean="0">
              <a:solidFill>
                <a:sysClr val="windowText" lastClr="000000"/>
              </a:solidFill>
            </a:rPr>
            <a:t>Tons</a:t>
          </a:r>
          <a:endParaRPr lang="en-US" sz="10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0.94141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43288"/>
          <a:ext cx="3286125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 US Mine Safety and Health Administration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0.03382</cdr:x>
      <cdr:y>0.02561</cdr:y>
    </cdr:from>
    <cdr:to>
      <cdr:x>0.52901</cdr:x>
      <cdr:y>0.10243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999" y="93679"/>
          <a:ext cx="2943211" cy="280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>
              <a:solidFill>
                <a:sysClr val="windowText" lastClr="000000"/>
              </a:solidFill>
            </a:rPr>
            <a:t>Short Tons per Worker</a:t>
          </a:r>
          <a:r>
            <a:rPr lang="en-US" sz="1000" b="1" baseline="0">
              <a:solidFill>
                <a:sysClr val="windowText" lastClr="000000"/>
              </a:solidFill>
            </a:rPr>
            <a:t> Hour</a:t>
          </a:r>
          <a:endParaRPr lang="en-US" sz="10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0.89356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268268"/>
          <a:ext cx="3286098" cy="38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* Data through first quarter 2017</a:t>
          </a:r>
        </a:p>
        <a:p xmlns:a="http://schemas.openxmlformats.org/drawingml/2006/main">
          <a:r>
            <a:rPr lang="en-US" sz="900" dirty="0"/>
            <a:t>Source: US Mine Safety and Health Administration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0.90867</cdr:y>
    </cdr:from>
    <cdr:to>
      <cdr:x>0.95553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3323550"/>
          <a:ext cx="5679294" cy="334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Note: Forecast period designated by shaded area</a:t>
          </a:r>
        </a:p>
        <a:p xmlns:a="http://schemas.openxmlformats.org/drawingml/2006/main">
          <a:r>
            <a:rPr lang="en-US" sz="900" dirty="0" smtClean="0"/>
            <a:t>Source</a:t>
          </a:r>
          <a:r>
            <a:rPr lang="en-US" sz="900" dirty="0"/>
            <a:t>: US </a:t>
          </a:r>
          <a:r>
            <a:rPr lang="en-US" sz="900" dirty="0" smtClean="0"/>
            <a:t>Energy Information Administration, WVU BBER Coal Production Forecast</a:t>
          </a:r>
          <a:endParaRPr lang="en-US" sz="9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0.03118</cdr:x>
      <cdr:y>0.94906</cdr:y>
    </cdr:from>
    <cdr:to>
      <cdr:x>0.57544</cdr:x>
      <cdr:y>0.98693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5319" y="3471299"/>
          <a:ext cx="3234860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743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5486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8229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09728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37160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6459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9202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1945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dirty="0">
              <a:latin typeface="Calibri" panose="020F0502020204030204" pitchFamily="34" charset="0"/>
              <a:cs typeface="Arial" pitchFamily="34" charset="0"/>
            </a:rPr>
            <a:t>Source: US Bureau of Labor Statistics; WVU BBER Econometric Model</a:t>
          </a:r>
        </a:p>
      </cdr:txBody>
    </cdr:sp>
  </cdr:relSizeAnchor>
  <cdr:relSizeAnchor xmlns:cdr="http://schemas.openxmlformats.org/drawingml/2006/chartDrawing">
    <cdr:from>
      <cdr:x>0.03659</cdr:x>
      <cdr:y>0.01911</cdr:y>
    </cdr:from>
    <cdr:to>
      <cdr:x>0.22608</cdr:x>
      <cdr:y>0.07811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7463" y="69894"/>
          <a:ext cx="1126271" cy="215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743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5486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8229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09728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37160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6459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9202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1945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rPr>
            <a:t>Thousands of Jobs</a:t>
          </a:r>
          <a:endParaRPr lang="en-US" sz="900" b="1" dirty="0">
            <a:solidFill>
              <a:srgbClr val="000000"/>
            </a:solidFill>
            <a:latin typeface="Calibri" panose="020F0502020204030204" pitchFamily="34" charset="0"/>
            <a:cs typeface="Arial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0.04636</cdr:x>
      <cdr:y>0.04506</cdr:y>
    </cdr:from>
    <cdr:to>
      <cdr:x>0.54036</cdr:x>
      <cdr:y>0.11158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520" y="164821"/>
          <a:ext cx="2936147" cy="243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0.04055</cdr:x>
      <cdr:y>0</cdr:y>
    </cdr:from>
    <cdr:to>
      <cdr:x>0.3929</cdr:x>
      <cdr:y>0.07798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013" y="0"/>
          <a:ext cx="2094224" cy="285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/>
            <a:t>Billions of cubic feet (quarterly)</a:t>
          </a:r>
          <a:endParaRPr lang="en-US" sz="1000" b="1" dirty="0"/>
        </a:p>
      </cdr:txBody>
    </cdr:sp>
  </cdr:relSizeAnchor>
  <cdr:relSizeAnchor xmlns:cdr="http://schemas.openxmlformats.org/drawingml/2006/chartDrawing">
    <cdr:from>
      <cdr:x>0</cdr:x>
      <cdr:y>0.93497</cdr:y>
    </cdr:from>
    <cdr:to>
      <cdr:x>0.54215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0" y="3419750"/>
          <a:ext cx="3222321" cy="237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dirty="0" smtClean="0"/>
            <a:t>Source: WVU BBER Econometric Model</a:t>
          </a:r>
          <a:endParaRPr lang="en-US" sz="900" b="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0.03118</cdr:x>
      <cdr:y>0.94906</cdr:y>
    </cdr:from>
    <cdr:to>
      <cdr:x>0.57544</cdr:x>
      <cdr:y>0.98693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5319" y="3471299"/>
          <a:ext cx="3234860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743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5486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8229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09728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37160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6459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9202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1945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0" dirty="0">
              <a:latin typeface="Calibri" panose="020F0502020204030204" pitchFamily="34" charset="0"/>
              <a:cs typeface="Arial" pitchFamily="34" charset="0"/>
            </a:rPr>
            <a:t>Source: US Bureau of Labor Statistics; WVU BBER Econometric Model</a:t>
          </a:r>
        </a:p>
      </cdr:txBody>
    </cdr:sp>
  </cdr:relSizeAnchor>
  <cdr:relSizeAnchor xmlns:cdr="http://schemas.openxmlformats.org/drawingml/2006/chartDrawing">
    <cdr:from>
      <cdr:x>0.03659</cdr:x>
      <cdr:y>0.01911</cdr:y>
    </cdr:from>
    <cdr:to>
      <cdr:x>0.22608</cdr:x>
      <cdr:y>0.07811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7463" y="69894"/>
          <a:ext cx="1126271" cy="215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743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5486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8229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09728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37160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64592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92024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194560" algn="l" defTabSz="548640" rtl="0" eaLnBrk="1" latinLnBrk="0" hangingPunct="1">
            <a:defRPr sz="108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 smtClean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rPr>
            <a:t>Thousands of Jobs</a:t>
          </a:r>
          <a:endParaRPr lang="en-US" sz="900" b="1" dirty="0">
            <a:solidFill>
              <a:srgbClr val="000000"/>
            </a:solidFill>
            <a:latin typeface="Calibri" panose="020F0502020204030204" pitchFamily="34" charset="0"/>
            <a:cs typeface="Arial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0.03723</cdr:x>
      <cdr:y>0.02474</cdr:y>
    </cdr:from>
    <cdr:to>
      <cdr:x>0.53242</cdr:x>
      <cdr:y>0.08463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294" y="90488"/>
          <a:ext cx="2943212" cy="21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solidFill>
                <a:sysClr val="windowText" lastClr="000000"/>
              </a:solidFill>
            </a:rPr>
            <a:t>Billions of cubic feet per day</a:t>
          </a:r>
          <a:endParaRPr lang="en-US" sz="10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0.94141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43288"/>
          <a:ext cx="3286125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Source: </a:t>
          </a:r>
          <a:r>
            <a:rPr lang="en-US" sz="900" dirty="0" smtClean="0"/>
            <a:t>US Energy Information Administration</a:t>
          </a:r>
          <a:endParaRPr lang="en-US" sz="9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0.04232</cdr:x>
      <cdr:y>0.02539</cdr:y>
    </cdr:from>
    <cdr:to>
      <cdr:x>0.53751</cdr:x>
      <cdr:y>0.08528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16" y="92850"/>
          <a:ext cx="2943212" cy="219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ysClr val="windowText" lastClr="000000"/>
              </a:solidFill>
            </a:rPr>
            <a:t>Percent (quarterly)</a:t>
          </a:r>
        </a:p>
      </cdr:txBody>
    </cdr:sp>
  </cdr:relSizeAnchor>
  <cdr:relSizeAnchor xmlns:cdr="http://schemas.openxmlformats.org/drawingml/2006/chartDrawing">
    <cdr:from>
      <cdr:x>0</cdr:x>
      <cdr:y>0.94141</cdr:y>
    </cdr:from>
    <cdr:to>
      <cdr:x>0.55288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3443288"/>
          <a:ext cx="3286125" cy="214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US Energy Information Administration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FA7300-C336-442A-B4C2-910E4939579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03217-FE5B-45A4-A8F9-F8B8D84FF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6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6F5F-704A-4695-9247-8DFC5C0505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This is certainly</a:t>
            </a:r>
            <a:r>
              <a:rPr lang="en-US" sz="1600" baseline="0" dirty="0" smtClean="0"/>
              <a:t> a different story than coal</a:t>
            </a:r>
            <a:endParaRPr lang="en-US" sz="1600" dirty="0"/>
          </a:p>
          <a:p>
            <a:endParaRPr lang="en-US" sz="1600" b="1" dirty="0"/>
          </a:p>
          <a:p>
            <a:endParaRPr lang="en-US" sz="1600" b="1" baseline="0" dirty="0"/>
          </a:p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6EFBAB1A-E271-8246-AFC4-71023921E302}" type="slidenum">
              <a:rPr lang="en-US">
                <a:solidFill>
                  <a:prstClr val="black"/>
                </a:solidFill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Gas employment</a:t>
            </a:r>
            <a:r>
              <a:rPr lang="en-US" baseline="0" dirty="0" smtClean="0"/>
              <a:t> has declined a bit as new drilling has fallen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forecast that employment will rise again over the next five years as we return to new drilling in the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4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 of the production and</a:t>
            </a:r>
            <a:r>
              <a:rPr lang="en-US" baseline="0" dirty="0" smtClean="0"/>
              <a:t> economic gains have gone to the northern part of the state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Ritchie, Doddridge counties were mostly rural with little economic activity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Large increases around the Marshall County and Wheeling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6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bottleneck for gas produced in WV has been pipeline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Currently there are another 18,650 </a:t>
            </a:r>
            <a:r>
              <a:rPr lang="en-US" dirty="0" err="1" smtClean="0"/>
              <a:t>Bcf</a:t>
            </a:r>
            <a:r>
              <a:rPr lang="en-US" dirty="0" smtClean="0"/>
              <a:t> per day capacity</a:t>
            </a:r>
            <a:r>
              <a:rPr lang="en-US" baseline="0" dirty="0" smtClean="0"/>
              <a:t> planned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than double outgoing pipeline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Should allow local prices to equalize with higher prices in the Northeast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6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baseline="0" dirty="0" smtClean="0"/>
          </a:p>
          <a:p>
            <a:endParaRPr lang="en-US" sz="1400" b="0" baseline="0" dirty="0" smtClean="0"/>
          </a:p>
          <a:p>
            <a:endParaRPr lang="en-US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6F5F-704A-4695-9247-8DFC5C05051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BAB1A-E271-8246-AFC4-71023921E302}" type="slidenum">
              <a:rPr lang="en-US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Once again</a:t>
            </a:r>
            <a:r>
              <a:rPr lang="en-US" baseline="0" dirty="0" smtClean="0"/>
              <a:t> national trends are affecting WV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Dramatic shift in the fuels used in electricity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8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Capacity factor is a measure of utilization of the power plant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Fallen from about 68% in 2008 to about 52% in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8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Decline in demand for electricity from coal-fired power plants has caused retirements to spike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About 37 GW were retired nationwide between 2012 and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About 2.4 GW were retired in WV</a:t>
            </a:r>
          </a:p>
          <a:p>
            <a:pPr marL="53721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About 14 percent of the state’s total capacity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Increase in Natural Gas capacity</a:t>
            </a:r>
          </a:p>
          <a:p>
            <a:pPr marL="53721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About 1,900 MW of gas capacity have been proposed</a:t>
            </a:r>
          </a:p>
          <a:p>
            <a:pPr marL="53721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Replace about ¾ of retired </a:t>
            </a:r>
            <a:r>
              <a:rPr lang="en-US" baseline="0" smtClean="0"/>
              <a:t>coal capacity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37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BAB1A-E271-8246-AFC4-71023921E302}" type="slidenum">
              <a:rPr lang="en-US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Also concerning, average electricity</a:t>
            </a:r>
            <a:r>
              <a:rPr lang="en-US" baseline="0" dirty="0" smtClean="0"/>
              <a:t> rate have gone up over the past decade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Industrial rates are particularly concerning as our low rates were an attractive feature of the state for new businesses to come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Three potential reasons:</a:t>
            </a:r>
          </a:p>
          <a:p>
            <a:pPr marL="53721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Fuel price increases</a:t>
            </a:r>
          </a:p>
          <a:p>
            <a:pPr marL="53721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Emission control technologies</a:t>
            </a:r>
          </a:p>
          <a:p>
            <a:pPr marL="53721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Lower </a:t>
            </a:r>
            <a:r>
              <a:rPr lang="en-US" baseline="0" dirty="0" err="1" smtClean="0"/>
              <a:t>utilitzation</a:t>
            </a:r>
            <a:r>
              <a:rPr lang="en-US" baseline="0" dirty="0" smtClean="0"/>
              <a:t> may have caused utilities to recover revenues from stranded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95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6F5F-704A-4695-9247-8DFC5C05051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2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6F5F-704A-4695-9247-8DFC5C05051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 will say up front</a:t>
            </a:r>
            <a:r>
              <a:rPr lang="en-US" baseline="0" dirty="0" smtClean="0"/>
              <a:t> that we are not advocating any particular public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do have some areas we think the state could examine in the coming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63A8-7D92-4273-BDBC-7AA37EA0ACC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40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6F5F-704A-4695-9247-8DFC5C05051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43400"/>
            <a:ext cx="5608320" cy="41833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Production fell</a:t>
            </a:r>
            <a:r>
              <a:rPr lang="en-US" sz="1500" baseline="0" dirty="0" smtClean="0"/>
              <a:t> from about 160M tons in 2008 to less than 80M in 2016.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2016 was a particularly bad year. It’s bounced back a bit so far in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Key Drivers (DOE Report):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Natural Gas boom – competitive fuel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Environmental regulatory climate – particularly</a:t>
            </a:r>
            <a:r>
              <a:rPr lang="en-US" sz="1500" baseline="0" dirty="0" smtClean="0"/>
              <a:t> MATS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Exports and international demand</a:t>
            </a: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most significant drivers of demand decline 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Recent report to the Perry Department of Energy confirmed gas was the largest driver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63A8-7D92-4273-BDBC-7AA37EA0ACC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5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43400"/>
            <a:ext cx="5608320" cy="41833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Production declines almost entirely in southern</a:t>
            </a:r>
            <a:r>
              <a:rPr lang="en-US" sz="1500" baseline="0" dirty="0" smtClean="0"/>
              <a:t> WV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Production in southern WV was three times that of the north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Declines have led to substantial employment losses, especially in the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aseline="0" dirty="0" smtClean="0"/>
              <a:t>Employment fell by 13T jobs between the end of 2011 and 2016 – 52% decline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3217-FE5B-45A4-A8F9-F8B8D84FF8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8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Northern WV had a shift from surface</a:t>
            </a:r>
            <a:r>
              <a:rPr lang="en-US" baseline="0" dirty="0" smtClean="0"/>
              <a:t> to underground mining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Southern was a loss across the board – fallen by about half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Has to do with best coal already being mined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FCFC7-A95F-4AE9-B354-A8C321BAFF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0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BAB1A-E271-8246-AFC4-71023921E302}" type="slidenum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Forecasting</a:t>
            </a:r>
            <a:r>
              <a:rPr lang="en-US" baseline="0" dirty="0" smtClean="0"/>
              <a:t> more of the same</a:t>
            </a:r>
          </a:p>
        </p:txBody>
      </p:sp>
    </p:spTree>
    <p:extLst>
      <p:ext uri="{BB962C8B-B14F-4D97-AF65-F5344CB8AC3E}">
        <p14:creationId xmlns:p14="http://schemas.microsoft.com/office/powerpoint/2010/main" val="201694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EFBAB1A-E271-8246-AFC4-71023921E302}" type="slidenum">
              <a:rPr 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 smtClean="0"/>
              <a:t>Done before the recent up-tick</a:t>
            </a:r>
            <a:r>
              <a:rPr lang="en-US" sz="1600" b="0" baseline="0" dirty="0" smtClean="0"/>
              <a:t> in coal production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baseline="0" dirty="0" smtClean="0"/>
              <a:t>Forecasting that employment will remain at its lower level for the next five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baseline="0" dirty="0" smtClean="0"/>
              <a:t>This is a challenge that the state will have to deal with for the foreseeable future</a:t>
            </a:r>
            <a:endParaRPr lang="en-US" sz="1600" b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5931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C6F5F-704A-4695-9247-8DFC5C05051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1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0"/>
            <a:ext cx="6217920" cy="11760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0" y="5121393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2"/>
            <a:ext cx="1645920" cy="46812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2"/>
            <a:ext cx="4815840" cy="46812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59" y="1280161"/>
            <a:ext cx="6583680" cy="36207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4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59" y="1280161"/>
            <a:ext cx="6583680" cy="36207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59" y="1280161"/>
            <a:ext cx="6583680" cy="36207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680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0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1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1"/>
            <a:ext cx="3230880" cy="3620770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1"/>
            <a:ext cx="3230880" cy="3620770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0"/>
            <a:ext cx="3232150" cy="51181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0"/>
            <a:ext cx="3232150" cy="3161030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0"/>
            <a:ext cx="3233420" cy="51181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0"/>
            <a:ext cx="3233420" cy="3161030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0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1"/>
            <a:ext cx="4089400" cy="468249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1"/>
            <a:ext cx="2406650" cy="3752850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3840480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490220"/>
            <a:ext cx="4389120" cy="3291840"/>
          </a:xfrm>
        </p:spPr>
        <p:txBody>
          <a:bodyPr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4293870"/>
            <a:ext cx="4389120" cy="643890"/>
          </a:xfrm>
        </p:spPr>
        <p:txBody>
          <a:bodyPr/>
          <a:lstStyle>
            <a:lvl1pPr marL="0" indent="0">
              <a:buNone/>
              <a:defRPr sz="1120"/>
            </a:lvl1pPr>
            <a:lvl2pPr marL="365760" indent="0">
              <a:buNone/>
              <a:defRPr sz="960"/>
            </a:lvl2pPr>
            <a:lvl3pPr marL="731520" indent="0">
              <a:buNone/>
              <a:defRPr sz="800"/>
            </a:lvl3pPr>
            <a:lvl4pPr marL="1097280" indent="0">
              <a:buNone/>
              <a:defRPr sz="720"/>
            </a:lvl4pPr>
            <a:lvl5pPr marL="1463040" indent="0">
              <a:buNone/>
              <a:defRPr sz="720"/>
            </a:lvl5pPr>
            <a:lvl6pPr marL="1828800" indent="0">
              <a:buNone/>
              <a:defRPr sz="720"/>
            </a:lvl6pPr>
            <a:lvl7pPr marL="2194560" indent="0">
              <a:buNone/>
              <a:defRPr sz="720"/>
            </a:lvl7pPr>
            <a:lvl8pPr marL="2560320" indent="0">
              <a:buNone/>
              <a:defRPr sz="720"/>
            </a:lvl8pPr>
            <a:lvl9pPr marL="2926080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9240" y="5120641"/>
            <a:ext cx="2536156" cy="219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1"/>
            <a:ext cx="658368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76" r:id="rId14"/>
  </p:sldLayoutIdLst>
  <p:txStyles>
    <p:titleStyle>
      <a:lvl1pPr algn="ctr" defTabSz="731520" rtl="0" eaLnBrk="1" latinLnBrk="0" hangingPunct="1"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itchFamily="34" charset="0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er.wv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ssil Fuel Opportunities for West Virginia - 2017 Update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15374" r="38542" b="1998"/>
          <a:stretch/>
        </p:blipFill>
        <p:spPr>
          <a:xfrm>
            <a:off x="381000" y="152400"/>
            <a:ext cx="361507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67200" y="657443"/>
            <a:ext cx="2560320" cy="3561914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WV Energy Plan Public Hearing</a:t>
            </a:r>
          </a:p>
          <a:p>
            <a:endParaRPr lang="en-US" sz="288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480"/>
              </a:spcAft>
            </a:pPr>
            <a:r>
              <a:rPr lang="en-US" sz="216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Eric Bowen</a:t>
            </a:r>
            <a:r>
              <a:rPr lang="en-US" sz="216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6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PhD</a:t>
            </a:r>
            <a:endParaRPr lang="en-US" sz="216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endParaRPr lang="en-US" sz="176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West Virginia Division of Energy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9995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Natural Gas</a:t>
            </a:r>
            <a:endParaRPr lang="en-US" sz="32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/>
          </p:cNvSpPr>
          <p:nvPr/>
        </p:nvSpPr>
        <p:spPr>
          <a:xfrm>
            <a:off x="1885199" y="304801"/>
            <a:ext cx="3544817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Figure </a:t>
            </a:r>
            <a:fld id="{F5D98516-2F74-4A69-A0CF-E4205388178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: Natural Gas Marketed Production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62377160"/>
              </p:ext>
            </p:extLst>
          </p:nvPr>
        </p:nvGraphicFramePr>
        <p:xfrm>
          <a:off x="685807" y="551022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5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8"/>
          <p:cNvSpPr txBox="1">
            <a:spLocks/>
          </p:cNvSpPr>
          <p:nvPr/>
        </p:nvSpPr>
        <p:spPr>
          <a:xfrm>
            <a:off x="1637356" y="304801"/>
            <a:ext cx="423186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Figure </a:t>
            </a:r>
            <a:fld id="{F5D98516-2F74-4A69-A0CF-E4205388178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: Natural Gas Employment Forecast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699894"/>
              </p:ext>
            </p:extLst>
          </p:nvPr>
        </p:nvGraphicFramePr>
        <p:xfrm>
          <a:off x="655320" y="689094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075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1581946" y="304801"/>
            <a:ext cx="415132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Figure </a:t>
            </a:r>
            <a:fld id="{F5D98516-2F74-4A69-A0CF-E4205388178A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: Natural Gas Production by County (2015)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  <p:pic>
        <p:nvPicPr>
          <p:cNvPr id="12" name="Picture 11" descr="C:\Users\ebowen3\Documents\Active Projects\Energy Plan\Figures\Images\2015 NG Production_v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3570"/>
            <a:ext cx="5486400" cy="4239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8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17740" y="292102"/>
            <a:ext cx="4479721" cy="6558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Figure </a:t>
            </a:r>
            <a:fld id="{9D306974-2378-4A06-92EB-C0A0D94358AD}" type="slidenum"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Natural Gas State-to-State Pipeline Transmission Capacity, WV (Annual)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55862276"/>
              </p:ext>
            </p:extLst>
          </p:nvPr>
        </p:nvGraphicFramePr>
        <p:xfrm>
          <a:off x="685800" y="947955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52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81487"/>
            <a:ext cx="6400800" cy="2621280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Electricity Production</a:t>
            </a:r>
            <a:endParaRPr lang="en-US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97277" y="292103"/>
            <a:ext cx="5920647" cy="31190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atin typeface="+mn-lt"/>
              </a:rPr>
              <a:t>Figure </a:t>
            </a:r>
            <a:fld id="{9D306974-2378-4A06-92EB-C0A0D94358AD}" type="slidenum">
              <a:rPr lang="en-US" sz="1800" b="1">
                <a:latin typeface="+mn-lt"/>
              </a:rPr>
              <a:t>16</a:t>
            </a:fld>
            <a:r>
              <a:rPr lang="en-US" sz="1800" b="1" dirty="0">
                <a:latin typeface="+mn-lt"/>
              </a:rPr>
              <a:t>: </a:t>
            </a:r>
            <a:r>
              <a:rPr lang="en-US" sz="1800" b="1" dirty="0" smtClean="0">
                <a:latin typeface="+mn-lt"/>
              </a:rPr>
              <a:t>Electricity Generation by Fuel Type, US (Quarterly)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685800" y="9144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53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7472" y="292103"/>
            <a:ext cx="4760257" cy="353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Figure </a:t>
            </a:r>
            <a:fld id="{9D306974-2378-4A06-92EB-C0A0D94358A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Coal-Fired Power Plant Capacity Factors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67549323"/>
              </p:ext>
            </p:extLst>
          </p:nvPr>
        </p:nvGraphicFramePr>
        <p:xfrm>
          <a:off x="685800" y="669398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34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7472" y="292103"/>
            <a:ext cx="4760257" cy="353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Figure </a:t>
            </a:r>
            <a:fld id="{9D306974-2378-4A06-92EB-C0A0D94358A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Coal-Fired Power Plant Retirements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674798"/>
              </p:ext>
            </p:extLst>
          </p:nvPr>
        </p:nvGraphicFramePr>
        <p:xfrm>
          <a:off x="685800" y="9144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8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58349" y="292103"/>
            <a:ext cx="4798502" cy="3538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Figure </a:t>
            </a:r>
            <a:fld id="{9D306974-2378-4A06-92EB-C0A0D94358A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Average Electricity Price by Consumer Category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98729"/>
              </p:ext>
            </p:extLst>
          </p:nvPr>
        </p:nvGraphicFramePr>
        <p:xfrm>
          <a:off x="685800" y="9144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8892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26720" y="781486"/>
            <a:ext cx="6400800" cy="2937074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WV Energy Plan Public Hearing</a:t>
            </a:r>
          </a:p>
          <a:p>
            <a:endParaRPr lang="en-US" sz="288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480"/>
              </a:spcAft>
            </a:pPr>
            <a:r>
              <a:rPr lang="en-US" sz="216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Eric Bowen, Ph.D.</a:t>
            </a:r>
          </a:p>
          <a:p>
            <a:pPr>
              <a:lnSpc>
                <a:spcPct val="110000"/>
              </a:lnSpc>
            </a:pPr>
            <a:endParaRPr lang="en-US" sz="176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West Virginia Division of Energy</a:t>
            </a:r>
          </a:p>
          <a:p>
            <a:pPr>
              <a:lnSpc>
                <a:spcPct val="110000"/>
              </a:lnSpc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September 2017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45281" y="3657600"/>
            <a:ext cx="2960593" cy="1158240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Bureau of Business &amp; Economic Research</a:t>
            </a:r>
          </a:p>
          <a:p>
            <a:pPr>
              <a:lnSpc>
                <a:spcPct val="120000"/>
              </a:lnSpc>
            </a:pPr>
            <a:r>
              <a:rPr lang="en-U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College of Business &amp; Economics</a:t>
            </a:r>
          </a:p>
          <a:p>
            <a:pPr>
              <a:lnSpc>
                <a:spcPct val="120000"/>
              </a:lnSpc>
            </a:pPr>
            <a:r>
              <a:rPr lang="en-U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West Virginia University</a:t>
            </a:r>
          </a:p>
          <a:p>
            <a:pPr>
              <a:lnSpc>
                <a:spcPct val="120000"/>
              </a:lnSpc>
            </a:pPr>
            <a:r>
              <a:rPr lang="en-US" sz="168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www.be.wvu.edu/bber</a:t>
            </a:r>
            <a:endParaRPr lang="en-US" sz="168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8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40" dirty="0"/>
              <a:t>Copyright ©2017 by WVU Research Corporation</a:t>
            </a:r>
          </a:p>
        </p:txBody>
      </p:sp>
    </p:spTree>
    <p:extLst>
      <p:ext uri="{BB962C8B-B14F-4D97-AF65-F5344CB8AC3E}">
        <p14:creationId xmlns:p14="http://schemas.microsoft.com/office/powerpoint/2010/main" val="171931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81487"/>
            <a:ext cx="6400800" cy="2621280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Public Policy</a:t>
            </a:r>
            <a:endParaRPr lang="en-US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5760" y="426720"/>
            <a:ext cx="6583680" cy="789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Policy Options</a:t>
            </a:r>
            <a:endParaRPr lang="en-US" sz="384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5760" y="1584960"/>
            <a:ext cx="6583680" cy="3115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920" dirty="0" smtClean="0">
                <a:solidFill>
                  <a:srgbClr val="002060"/>
                </a:solidFill>
              </a:rPr>
              <a:t>Worker Retraining Programs</a:t>
            </a:r>
          </a:p>
          <a:p>
            <a:pPr lvl="1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920" dirty="0" smtClean="0">
                <a:solidFill>
                  <a:srgbClr val="002060"/>
                </a:solidFill>
              </a:rPr>
              <a:t>Severance Tax Modifications</a:t>
            </a:r>
          </a:p>
          <a:p>
            <a:pPr lvl="1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920" dirty="0" smtClean="0">
                <a:solidFill>
                  <a:srgbClr val="002060"/>
                </a:solidFill>
              </a:rPr>
              <a:t>Research Electricity Rates</a:t>
            </a:r>
          </a:p>
          <a:p>
            <a:pPr lvl="1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920" dirty="0" smtClean="0">
                <a:solidFill>
                  <a:srgbClr val="002060"/>
                </a:solidFill>
              </a:rPr>
              <a:t>Utility Restructuring</a:t>
            </a:r>
          </a:p>
          <a:p>
            <a:pPr lvl="1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sz="1920" dirty="0" smtClean="0">
                <a:solidFill>
                  <a:srgbClr val="002060"/>
                </a:solidFill>
              </a:rPr>
              <a:t>Redevelopment Incentives for Retired Coal-Fired Power Plant and Mine Sites</a:t>
            </a:r>
          </a:p>
          <a:p>
            <a:pPr>
              <a:lnSpc>
                <a:spcPct val="90000"/>
              </a:lnSpc>
              <a:defRPr/>
            </a:pPr>
            <a:endParaRPr lang="en-US" sz="192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781487"/>
            <a:ext cx="6400800" cy="2621280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8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Questions</a:t>
            </a:r>
            <a:endParaRPr lang="en-US" sz="16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3840" y="792480"/>
            <a:ext cx="6766560" cy="2865120"/>
          </a:xfrm>
          <a:prstGeom prst="rect">
            <a:avLst/>
          </a:prstGeom>
        </p:spPr>
        <p:txBody>
          <a:bodyPr vert="horz" lIns="73152" tIns="36576" rIns="73152" bIns="36576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2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Coal</a:t>
            </a:r>
            <a:endParaRPr lang="en-US" sz="312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238148"/>
              </p:ext>
            </p:extLst>
          </p:nvPr>
        </p:nvGraphicFramePr>
        <p:xfrm>
          <a:off x="781477" y="609600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8"/>
          <p:cNvSpPr txBox="1">
            <a:spLocks/>
          </p:cNvSpPr>
          <p:nvPr/>
        </p:nvSpPr>
        <p:spPr>
          <a:xfrm>
            <a:off x="2151388" y="218690"/>
            <a:ext cx="3012428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Coal Production, US and WV (Annual)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439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65760" y="426720"/>
            <a:ext cx="6583680" cy="7899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002060"/>
                </a:solidFill>
              </a:rPr>
              <a:t>Key Drivers of Demand Decline</a:t>
            </a:r>
            <a:endParaRPr lang="en-US" sz="384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5760" y="1584960"/>
            <a:ext cx="6583680" cy="311531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240" dirty="0">
                <a:solidFill>
                  <a:srgbClr val="002060"/>
                </a:solidFill>
              </a:rPr>
              <a:t>Natural Gas Boom</a:t>
            </a:r>
          </a:p>
          <a:p>
            <a:pPr>
              <a:lnSpc>
                <a:spcPct val="90000"/>
              </a:lnSpc>
              <a:defRPr/>
            </a:pPr>
            <a:endParaRPr lang="en-US" sz="224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240" dirty="0" smtClean="0">
                <a:solidFill>
                  <a:srgbClr val="002060"/>
                </a:solidFill>
              </a:rPr>
              <a:t>Environmental </a:t>
            </a:r>
            <a:r>
              <a:rPr lang="en-US" sz="2240" dirty="0">
                <a:solidFill>
                  <a:srgbClr val="002060"/>
                </a:solidFill>
              </a:rPr>
              <a:t>Regulatory Climate </a:t>
            </a:r>
            <a:endParaRPr lang="en-US" sz="224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24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240" dirty="0" smtClean="0">
                <a:solidFill>
                  <a:srgbClr val="002060"/>
                </a:solidFill>
              </a:rPr>
              <a:t>International </a:t>
            </a:r>
            <a:r>
              <a:rPr lang="en-US" sz="2240" dirty="0">
                <a:solidFill>
                  <a:srgbClr val="002060"/>
                </a:solidFill>
              </a:rPr>
              <a:t>Demand</a:t>
            </a:r>
            <a:endParaRPr lang="en-US" sz="192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US" sz="192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192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309412"/>
              </p:ext>
            </p:extLst>
          </p:nvPr>
        </p:nvGraphicFramePr>
        <p:xfrm>
          <a:off x="762000" y="551022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8"/>
          <p:cNvSpPr txBox="1">
            <a:spLocks/>
          </p:cNvSpPr>
          <p:nvPr/>
        </p:nvSpPr>
        <p:spPr>
          <a:xfrm>
            <a:off x="1964962" y="304801"/>
            <a:ext cx="338528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Coal Production by WV Region (Quarterly)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6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988820" y="256032"/>
            <a:ext cx="3337560" cy="3291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latin typeface="+mn-lt"/>
              </a:rPr>
              <a:t>Coal Mine Worker Productivity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233266"/>
              </p:ext>
            </p:extLst>
          </p:nvPr>
        </p:nvGraphicFramePr>
        <p:xfrm>
          <a:off x="685800" y="585216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4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2033886" y="304801"/>
            <a:ext cx="324742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Figure </a:t>
            </a:r>
            <a:fld id="{4D4BE1DB-20E7-4B99-93E4-B14F7A7596B6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Coal Production Forecast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05755"/>
              </p:ext>
            </p:extLst>
          </p:nvPr>
        </p:nvGraphicFramePr>
        <p:xfrm>
          <a:off x="629226" y="887532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833205" y="878609"/>
            <a:ext cx="1741493" cy="2697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48640"/>
            <a:r>
              <a:rPr lang="en-US" sz="900" b="1" dirty="0" smtClean="0">
                <a:solidFill>
                  <a:srgbClr val="000000"/>
                </a:solidFill>
                <a:cs typeface="Arial" pitchFamily="34" charset="0"/>
              </a:rPr>
              <a:t>Millions of short tons</a:t>
            </a:r>
            <a:endParaRPr lang="en-US" sz="9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833205" y="4416579"/>
            <a:ext cx="966931" cy="261610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548640"/>
            <a:r>
              <a:rPr lang="en-US" b="1" dirty="0" smtClean="0">
                <a:solidFill>
                  <a:prstClr val="white"/>
                </a:solidFill>
                <a:cs typeface="Arial" pitchFamily="34" charset="0"/>
              </a:rPr>
              <a:t>Northern WV</a:t>
            </a:r>
            <a:endParaRPr lang="en-US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28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 txBox="1">
            <a:spLocks/>
          </p:cNvSpPr>
          <p:nvPr/>
        </p:nvSpPr>
        <p:spPr>
          <a:xfrm>
            <a:off x="1989633" y="304801"/>
            <a:ext cx="352731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Figure </a:t>
            </a:r>
            <a:fld id="{F5D98516-2F74-4A69-A0CF-E4205388178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: Coal Employment Forecast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574821"/>
              </p:ext>
            </p:extLst>
          </p:nvPr>
        </p:nvGraphicFramePr>
        <p:xfrm>
          <a:off x="655320" y="705872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665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8741</TotalTime>
  <Words>900</Words>
  <Application>Microsoft Office PowerPoint</Application>
  <PresentationFormat>Custom</PresentationFormat>
  <Paragraphs>151</Paragraphs>
  <Slides>22</Slides>
  <Notes>21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Natural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Manzi</dc:creator>
  <cp:lastModifiedBy>Eric Bowen</cp:lastModifiedBy>
  <cp:revision>516</cp:revision>
  <cp:lastPrinted>2017-02-06T19:06:36Z</cp:lastPrinted>
  <dcterms:created xsi:type="dcterms:W3CDTF">2006-08-16T00:00:00Z</dcterms:created>
  <dcterms:modified xsi:type="dcterms:W3CDTF">2017-09-25T21:07:07Z</dcterms:modified>
</cp:coreProperties>
</file>