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77" r:id="rId3"/>
    <p:sldId id="272" r:id="rId4"/>
    <p:sldId id="279" r:id="rId5"/>
    <p:sldId id="274" r:id="rId6"/>
    <p:sldId id="278" r:id="rId7"/>
    <p:sldId id="275" r:id="rId8"/>
    <p:sldId id="265" r:id="rId9"/>
    <p:sldId id="276" r:id="rId10"/>
    <p:sldId id="273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790" autoAdjust="0"/>
    <p:restoredTop sz="94590" autoAdjust="0"/>
  </p:normalViewPr>
  <p:slideViewPr>
    <p:cSldViewPr>
      <p:cViewPr>
        <p:scale>
          <a:sx n="110" d="100"/>
          <a:sy n="110" d="100"/>
        </p:scale>
        <p:origin x="-237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66E9-45E8-4B21-99FA-10710DC07098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1E156-132C-46C7-8EAF-06FB8D6C5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54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E719-D965-4299-9E3E-AA1732C29A4B}" type="datetimeFigureOut">
              <a:rPr lang="en-US" smtClean="0"/>
              <a:pPr/>
              <a:t>8/21/2012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3FC02-0F0E-4DE3-82AA-11CB180C0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924EB-913B-4DC4-8760-514D0264D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99508-FB11-4F7E-9185-1D7667FA1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FCCBF-CD15-4F4C-B5D3-81E4A0A8B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27DF84-5A33-473E-9C35-094ACD0A7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7521F-D1A3-4D35-8590-A10E2E11BD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11332-D2D0-4DD4-84C3-C6085D8DA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96A30-66B6-449D-B8BF-A4C0C92DD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07D2-2FEB-42BD-A4C4-9425316FC0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08B89-D01E-48F9-81BB-90C7E0E235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B31D8-5456-4CF4-972C-45A783848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08838-C62D-43AF-80B3-F22CC9326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45CE9-33DC-4BAF-B7B2-BFC9BD1F2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A64259-BBF5-48CF-BC57-A717AFEC5D1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mulogo2_xl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228602"/>
            <a:ext cx="1219200" cy="790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3200400"/>
            <a:ext cx="6324600" cy="2590800"/>
          </a:xfrm>
        </p:spPr>
        <p:txBody>
          <a:bodyPr/>
          <a:lstStyle/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						</a:t>
            </a:r>
            <a:r>
              <a:rPr lang="en-US" sz="2400" b="1" dirty="0" smtClean="0"/>
              <a:t>August 22, 2012</a:t>
            </a:r>
            <a:endParaRPr lang="en-US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Energy Opportunities: Solar, Wind, Energy Efficiency</a:t>
            </a:r>
            <a:endParaRPr lang="en-US" sz="40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5" descr="cb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648200"/>
            <a:ext cx="5638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EE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305800" cy="4678365"/>
          </a:xfrm>
        </p:spPr>
        <p:txBody>
          <a:bodyPr/>
          <a:lstStyle/>
          <a:p>
            <a:pPr marL="0" lvl="0" indent="0">
              <a:buNone/>
            </a:pPr>
            <a:r>
              <a:rPr lang="en-US" sz="2600" b="1" dirty="0" smtClean="0"/>
              <a:t>Utility-Related: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Establish </a:t>
            </a:r>
            <a:r>
              <a:rPr lang="en-US" sz="2600" dirty="0"/>
              <a:t>an Energy Efficiency Resource Standard with targeted goals for producing energy savings via EE programs.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Implement decoupling or a similar mechanism to allow for reasonable recovery of utilities lost revenues resulting from State-mandated EE programs. 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Establish </a:t>
            </a:r>
            <a:r>
              <a:rPr lang="en-US" sz="2600" dirty="0"/>
              <a:t>a stakeholder working group to provide guidance on EE program </a:t>
            </a:r>
            <a:r>
              <a:rPr lang="en-US" sz="2600" dirty="0" smtClean="0"/>
              <a:t>elements such as program </a:t>
            </a:r>
            <a:r>
              <a:rPr lang="en-US" sz="2600" dirty="0"/>
              <a:t>evaluation, level of resource standards, potential program </a:t>
            </a:r>
            <a:r>
              <a:rPr lang="en-US" sz="2600" dirty="0" smtClean="0"/>
              <a:t>expansion and </a:t>
            </a:r>
            <a:r>
              <a:rPr lang="en-US" sz="2600" dirty="0"/>
              <a:t>decoupling </a:t>
            </a:r>
            <a:r>
              <a:rPr lang="en-US" sz="2600" dirty="0" smtClean="0"/>
              <a:t>provisions.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409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2514602"/>
            <a:ext cx="5034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" t="4795" r="3939" b="5169"/>
          <a:stretch/>
        </p:blipFill>
        <p:spPr>
          <a:xfrm>
            <a:off x="77638" y="0"/>
            <a:ext cx="906636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Solar Conclusions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153400" cy="467836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Solar </a:t>
            </a:r>
            <a:r>
              <a:rPr lang="en-US" sz="2600" dirty="0"/>
              <a:t>energy is a </a:t>
            </a:r>
            <a:r>
              <a:rPr lang="en-US" sz="2600" dirty="0" smtClean="0"/>
              <a:t>moderate resource </a:t>
            </a:r>
            <a:r>
              <a:rPr lang="en-US" sz="2600" dirty="0"/>
              <a:t>in </a:t>
            </a:r>
            <a:r>
              <a:rPr lang="en-US" sz="2600" dirty="0" smtClean="0"/>
              <a:t>WV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Solar does </a:t>
            </a:r>
            <a:r>
              <a:rPr lang="en-US" sz="2600" dirty="0"/>
              <a:t>not contribute as much </a:t>
            </a:r>
            <a:r>
              <a:rPr lang="en-US" sz="2600" dirty="0" smtClean="0"/>
              <a:t>economically due </a:t>
            </a:r>
            <a:r>
              <a:rPr lang="en-US" sz="2600" dirty="0"/>
              <a:t>to </a:t>
            </a:r>
            <a:r>
              <a:rPr lang="en-US" sz="2600" dirty="0" smtClean="0"/>
              <a:t>little </a:t>
            </a:r>
            <a:r>
              <a:rPr lang="en-US" sz="2600" dirty="0"/>
              <a:t>manufacturing </a:t>
            </a:r>
            <a:r>
              <a:rPr lang="en-US" sz="2600" dirty="0" smtClean="0"/>
              <a:t>and low operating costs.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Primary </a:t>
            </a:r>
            <a:r>
              <a:rPr lang="en-US" sz="2600" dirty="0"/>
              <a:t>economic benefits </a:t>
            </a:r>
            <a:r>
              <a:rPr lang="en-US" sz="2600" dirty="0" smtClean="0"/>
              <a:t>come </a:t>
            </a:r>
            <a:r>
              <a:rPr lang="en-US" sz="2600" dirty="0"/>
              <a:t>from </a:t>
            </a:r>
            <a:r>
              <a:rPr lang="en-US" sz="2600" dirty="0" smtClean="0"/>
              <a:t>applicable taxes, the removal of which are common incentives.</a:t>
            </a:r>
            <a:endParaRPr lang="en-US" sz="2600" dirty="0"/>
          </a:p>
          <a:p>
            <a:pPr lvl="0">
              <a:buFont typeface="Arial" pitchFamily="34" charset="0"/>
              <a:buChar char="•"/>
            </a:pPr>
            <a:r>
              <a:rPr lang="en-US" sz="2600" dirty="0"/>
              <a:t>Funding solar through utility rates obscures the real price of avoided electricity purchases.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SREC markets assign the role of market maker to State Legislatures.</a:t>
            </a:r>
            <a:endParaRPr lang="en-US" sz="2600" dirty="0"/>
          </a:p>
          <a:p>
            <a:pPr>
              <a:buFont typeface="Arial" pitchFamily="34" charset="0"/>
              <a:buChar char="•"/>
            </a:pPr>
            <a:r>
              <a:rPr lang="en-US" sz="2600" dirty="0"/>
              <a:t>Unresolved grid integration issues reduce the ability to offset fossil resources.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Beyond 5 years, </a:t>
            </a:r>
            <a:r>
              <a:rPr lang="en-US" sz="2600" dirty="0"/>
              <a:t>grid integration solutions </a:t>
            </a:r>
            <a:r>
              <a:rPr lang="en-US" sz="2600" dirty="0" smtClean="0"/>
              <a:t>will </a:t>
            </a:r>
            <a:r>
              <a:rPr lang="en-US" sz="2600" dirty="0"/>
              <a:t>be more </a:t>
            </a:r>
            <a:r>
              <a:rPr lang="en-US" sz="2600" dirty="0" smtClean="0"/>
              <a:t>widespread allowing more benefit.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781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Solar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153400" cy="4678365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Maintain </a:t>
            </a:r>
            <a:r>
              <a:rPr lang="en-US" sz="2600" dirty="0"/>
              <a:t>current policies. The current </a:t>
            </a:r>
            <a:r>
              <a:rPr lang="en-US" sz="2600" dirty="0" smtClean="0"/>
              <a:t>policy </a:t>
            </a:r>
            <a:r>
              <a:rPr lang="en-US" sz="2600" dirty="0"/>
              <a:t>is likely to induce some interested WV residents to adopt solar PV </a:t>
            </a:r>
            <a:r>
              <a:rPr lang="en-US" sz="2600" dirty="0" smtClean="0"/>
              <a:t>technology, but not at very high levels. 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Monitor </a:t>
            </a:r>
            <a:r>
              <a:rPr lang="en-US" sz="2600" dirty="0"/>
              <a:t>the results of research being conducted on the options to efficiently integrate wind and solar resources into the grid</a:t>
            </a:r>
            <a:r>
              <a:rPr lang="en-US" sz="2600" dirty="0" smtClean="0"/>
              <a:t>.</a:t>
            </a:r>
          </a:p>
          <a:p>
            <a:pPr marL="400050" lvl="1" indent="0">
              <a:buNone/>
            </a:pPr>
            <a:r>
              <a:rPr lang="en-US" sz="2600" b="1" dirty="0" smtClean="0"/>
              <a:t>Applicable </a:t>
            </a:r>
            <a:r>
              <a:rPr lang="en-US" sz="2600" b="1" dirty="0"/>
              <a:t>State Organizations:</a:t>
            </a:r>
            <a:r>
              <a:rPr lang="en-US" sz="2600" dirty="0"/>
              <a:t> Division of Energy, Public Service Commission.</a:t>
            </a:r>
          </a:p>
        </p:txBody>
      </p:sp>
    </p:spTree>
    <p:extLst>
      <p:ext uri="{BB962C8B-B14F-4D97-AF65-F5344CB8AC3E}">
        <p14:creationId xmlns:p14="http://schemas.microsoft.com/office/powerpoint/2010/main" val="17762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6" t="5035" r="3693" b="5434"/>
          <a:stretch/>
        </p:blipFill>
        <p:spPr>
          <a:xfrm>
            <a:off x="53562" y="0"/>
            <a:ext cx="9090438" cy="681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Wind Conclusions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153400" cy="467836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600" dirty="0"/>
              <a:t>The quantity of wind </a:t>
            </a:r>
            <a:r>
              <a:rPr lang="en-US" sz="2600" dirty="0" smtClean="0"/>
              <a:t>estimated </a:t>
            </a:r>
            <a:r>
              <a:rPr lang="en-US" sz="2600" dirty="0"/>
              <a:t>to be </a:t>
            </a:r>
            <a:r>
              <a:rPr lang="en-US" sz="2600" dirty="0" smtClean="0"/>
              <a:t>“developable” </a:t>
            </a:r>
            <a:r>
              <a:rPr lang="en-US" sz="2600" dirty="0"/>
              <a:t>on private land </a:t>
            </a:r>
            <a:r>
              <a:rPr lang="en-US" sz="2600" dirty="0" smtClean="0"/>
              <a:t>may be less </a:t>
            </a:r>
            <a:r>
              <a:rPr lang="en-US" sz="2600" dirty="0"/>
              <a:t>than what </a:t>
            </a:r>
            <a:r>
              <a:rPr lang="en-US" sz="2600" dirty="0" smtClean="0"/>
              <a:t>is </a:t>
            </a:r>
            <a:r>
              <a:rPr lang="en-US" sz="2600" dirty="0"/>
              <a:t>developed or </a:t>
            </a:r>
            <a:r>
              <a:rPr lang="en-US" sz="2600" dirty="0" smtClean="0"/>
              <a:t>under </a:t>
            </a:r>
            <a:r>
              <a:rPr lang="en-US" sz="2600" dirty="0"/>
              <a:t>consideration</a:t>
            </a:r>
            <a:r>
              <a:rPr lang="en-US" sz="2600" dirty="0" smtClean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Lease </a:t>
            </a:r>
            <a:r>
              <a:rPr lang="en-US" sz="2600" dirty="0"/>
              <a:t>payments </a:t>
            </a:r>
            <a:r>
              <a:rPr lang="en-US" sz="2600" dirty="0" smtClean="0"/>
              <a:t>and </a:t>
            </a:r>
            <a:r>
              <a:rPr lang="en-US" sz="2600" dirty="0"/>
              <a:t>property </a:t>
            </a:r>
            <a:r>
              <a:rPr lang="en-US" sz="2600" dirty="0" smtClean="0"/>
              <a:t>taxes are the biggest economic impact of wind. Turbine </a:t>
            </a:r>
            <a:r>
              <a:rPr lang="en-US" sz="2600" dirty="0"/>
              <a:t>maintenance </a:t>
            </a:r>
            <a:r>
              <a:rPr lang="en-US" sz="2600" dirty="0" smtClean="0"/>
              <a:t>services also. Manufacturing is minimal.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Siting </a:t>
            </a:r>
            <a:r>
              <a:rPr lang="en-US" sz="2600" dirty="0"/>
              <a:t>of wind facilities is very </a:t>
            </a:r>
            <a:r>
              <a:rPr lang="en-US" sz="2600" dirty="0" smtClean="0"/>
              <a:t>difficult, but almost the same as for other power plants.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Unresolved </a:t>
            </a:r>
            <a:r>
              <a:rPr lang="en-US" sz="2600" dirty="0"/>
              <a:t>efficiency issues related to grid integration of wind </a:t>
            </a:r>
            <a:r>
              <a:rPr lang="en-US" sz="2600" dirty="0" smtClean="0"/>
              <a:t>energy need </a:t>
            </a:r>
            <a:r>
              <a:rPr lang="en-US" sz="2600" dirty="0"/>
              <a:t>to be understood </a:t>
            </a:r>
            <a:r>
              <a:rPr lang="en-US" sz="2600" dirty="0" smtClean="0"/>
              <a:t>more in </a:t>
            </a:r>
            <a:r>
              <a:rPr lang="en-US" sz="2600" dirty="0"/>
              <a:t>terms of accomplishing policy objectives</a:t>
            </a:r>
            <a:r>
              <a:rPr lang="en-US" sz="2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The extension of the federal PTC </a:t>
            </a:r>
            <a:r>
              <a:rPr lang="en-US" sz="2600" dirty="0" smtClean="0"/>
              <a:t>will </a:t>
            </a:r>
            <a:r>
              <a:rPr lang="en-US" sz="2600" dirty="0"/>
              <a:t>determine future development efforts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027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Wind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153400" cy="4678365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Maintain </a:t>
            </a:r>
            <a:r>
              <a:rPr lang="en-US" dirty="0"/>
              <a:t>current policies. The two existing State tax incentives </a:t>
            </a:r>
            <a:r>
              <a:rPr lang="en-US" dirty="0" smtClean="0"/>
              <a:t>are </a:t>
            </a:r>
            <a:r>
              <a:rPr lang="en-US" dirty="0"/>
              <a:t>a balanced acknowledgement of public and private interests.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Monitor </a:t>
            </a:r>
            <a:r>
              <a:rPr lang="en-US" dirty="0"/>
              <a:t>the results of research being conducted on the options to efficiently integrate wind and solar resources into the grid. </a:t>
            </a:r>
            <a:r>
              <a:rPr lang="en-US" b="1" dirty="0" smtClean="0"/>
              <a:t>Applicable </a:t>
            </a:r>
            <a:r>
              <a:rPr lang="en-US" b="1" dirty="0"/>
              <a:t>State Organizations:</a:t>
            </a:r>
            <a:r>
              <a:rPr lang="en-US" dirty="0"/>
              <a:t> Division of Energy, Public Service Commission.</a:t>
            </a:r>
          </a:p>
        </p:txBody>
      </p:sp>
    </p:spTree>
    <p:extLst>
      <p:ext uri="{BB962C8B-B14F-4D97-AF65-F5344CB8AC3E}">
        <p14:creationId xmlns:p14="http://schemas.microsoft.com/office/powerpoint/2010/main" val="36649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229600" cy="1143000"/>
          </a:xfrm>
        </p:spPr>
        <p:txBody>
          <a:bodyPr/>
          <a:lstStyle/>
          <a:p>
            <a:r>
              <a:rPr lang="en-US" sz="3200" b="1" dirty="0"/>
              <a:t>Household Energy </a:t>
            </a:r>
            <a:r>
              <a:rPr lang="en-US" sz="3200" b="1" dirty="0" smtClean="0"/>
              <a:t>Consumption, </a:t>
            </a:r>
            <a:r>
              <a:rPr lang="en-US" sz="3200" b="1" dirty="0" smtClean="0"/>
              <a:t>Appalachian States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544748"/>
              </p:ext>
            </p:extLst>
          </p:nvPr>
        </p:nvGraphicFramePr>
        <p:xfrm>
          <a:off x="132497" y="1295400"/>
          <a:ext cx="8935303" cy="5027486"/>
        </p:xfrm>
        <a:graphic>
          <a:graphicData uri="http://schemas.openxmlformats.org/drawingml/2006/table">
            <a:tbl>
              <a:tblPr firstRow="1" firstCol="1" bandRow="1"/>
              <a:tblGrid>
                <a:gridCol w="1554290"/>
                <a:gridCol w="1640522"/>
                <a:gridCol w="1379936"/>
                <a:gridCol w="1371600"/>
                <a:gridCol w="719772"/>
                <a:gridCol w="1066800"/>
                <a:gridCol w="1202383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 </a:t>
                      </a: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(MBTUs)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Number of </a:t>
                      </a: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Households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MBTUs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Household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Rank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People per HH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People per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i="1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Sq</a:t>
                      </a: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i="1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Alabama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383,200,000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1,848,051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207.35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2.48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94.4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Georgia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723,200,000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3,469,250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208.46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168.4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Kentucky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358,100,000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1,694,197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211.37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109.9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Maryland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403,700,000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2,095,122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192.69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2.63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174.8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Mississippi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227,800,000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1,095,026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208.03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New York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1,128,000,000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7,187,555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156.94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411.2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North Carolina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712,300,000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3,646,095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195.36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191.1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Ohio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906,000,000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4,526,404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200.16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282.3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Pennsylvania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918,600,000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4,916,869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186.83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283.9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South Carolina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352,000,000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1,730,232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203.44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153.9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Tennessee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515,400,000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2,447,066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210.62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2.49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153.9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Virginia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610,600,000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2,971,489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205.49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202.6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West Virginia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165,200,000</a:t>
                      </a:r>
                      <a:endParaRPr lang="en-US" sz="18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748,517</a:t>
                      </a:r>
                      <a:endParaRPr lang="en-US" sz="18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220.70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 b="1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2.37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77.1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United States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21,026,600,000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113,616,229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185.07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87.4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609600" y="6504804"/>
            <a:ext cx="5867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Source: U.S. Census Bureau’s American Community Survey 2009 and 2010 Census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EE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153400" cy="4678365"/>
          </a:xfrm>
        </p:spPr>
        <p:txBody>
          <a:bodyPr/>
          <a:lstStyle/>
          <a:p>
            <a:pPr marL="0" lvl="0" indent="0">
              <a:buNone/>
            </a:pPr>
            <a:r>
              <a:rPr lang="en-US" sz="2600" b="1" dirty="0" smtClean="0"/>
              <a:t>State-Related: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Statewide </a:t>
            </a:r>
            <a:r>
              <a:rPr lang="en-US" sz="2600" dirty="0"/>
              <a:t>adoption of the 2009 IECC and 2007 ASHRAE standards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Keep </a:t>
            </a:r>
            <a:r>
              <a:rPr lang="en-US" sz="2600" dirty="0"/>
              <a:t>the State no further than one series of codes behind the most recent version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Appointment </a:t>
            </a:r>
            <a:r>
              <a:rPr lang="en-US" sz="2600" dirty="0"/>
              <a:t>of an Energy Efficiency Ad-hoc position to the State Fire Commission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Conduct a </a:t>
            </a:r>
            <a:r>
              <a:rPr lang="en-US" sz="2600" dirty="0"/>
              <a:t>study to evaluate the feasibility of making the energy code portion of the State Building Code enforceable statewide</a:t>
            </a:r>
            <a:r>
              <a:rPr lang="en-US" sz="2600" dirty="0" smtClean="0"/>
              <a:t>.</a:t>
            </a:r>
            <a:r>
              <a:rPr lang="en-US" sz="2600" dirty="0"/>
              <a:t>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Continue </a:t>
            </a:r>
            <a:r>
              <a:rPr lang="en-US" sz="2600" dirty="0"/>
              <a:t>support of WVDOE EE-related </a:t>
            </a:r>
            <a:r>
              <a:rPr lang="en-US" sz="2600" dirty="0" smtClean="0"/>
              <a:t>programs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591</Words>
  <Application>Microsoft Office PowerPoint</Application>
  <PresentationFormat>On-screen Show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Energy Opportunities: Solar, Wind, Energy Efficiency</vt:lpstr>
      <vt:lpstr>PowerPoint Presentation</vt:lpstr>
      <vt:lpstr>Solar Conclusions</vt:lpstr>
      <vt:lpstr>Solar Policy Recommendations</vt:lpstr>
      <vt:lpstr>PowerPoint Presentation</vt:lpstr>
      <vt:lpstr>Wind Conclusions</vt:lpstr>
      <vt:lpstr>Wind Policy Recommendations</vt:lpstr>
      <vt:lpstr>Household Energy Consumption, Appalachian States</vt:lpstr>
      <vt:lpstr>EE Policy Recommendations</vt:lpstr>
      <vt:lpstr>EE Policy Recommendations</vt:lpstr>
      <vt:lpstr>PowerPoint Presentation</vt:lpstr>
    </vt:vector>
  </TitlesOfParts>
  <Company>Marshall University Computing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silver1</dc:creator>
  <cp:lastModifiedBy>Risch, Christine M</cp:lastModifiedBy>
  <cp:revision>126</cp:revision>
  <dcterms:created xsi:type="dcterms:W3CDTF">2007-09-26T17:38:45Z</dcterms:created>
  <dcterms:modified xsi:type="dcterms:W3CDTF">2012-08-21T20:05:10Z</dcterms:modified>
</cp:coreProperties>
</file>