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0" r:id="rId2"/>
    <p:sldId id="287" r:id="rId3"/>
    <p:sldId id="286" r:id="rId4"/>
    <p:sldId id="285" r:id="rId5"/>
    <p:sldId id="277" r:id="rId6"/>
    <p:sldId id="272" r:id="rId7"/>
    <p:sldId id="279" r:id="rId8"/>
    <p:sldId id="288" r:id="rId9"/>
    <p:sldId id="274" r:id="rId10"/>
    <p:sldId id="278" r:id="rId11"/>
    <p:sldId id="275" r:id="rId12"/>
    <p:sldId id="284" r:id="rId13"/>
    <p:sldId id="265" r:id="rId14"/>
    <p:sldId id="281" r:id="rId15"/>
    <p:sldId id="289" r:id="rId16"/>
    <p:sldId id="276" r:id="rId17"/>
    <p:sldId id="273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790" autoAdjust="0"/>
    <p:restoredTop sz="94590" autoAdjust="0"/>
  </p:normalViewPr>
  <p:slideViewPr>
    <p:cSldViewPr>
      <p:cViewPr>
        <p:scale>
          <a:sx n="110" d="100"/>
          <a:sy n="110" d="100"/>
        </p:scale>
        <p:origin x="-237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66E9-45E8-4B21-99FA-10710DC07098}" type="datetimeFigureOut">
              <a:rPr lang="en-US" smtClean="0"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1E156-132C-46C7-8EAF-06FB8D6C5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54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1E719-D965-4299-9E3E-AA1732C29A4B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3FC02-0F0E-4DE3-82AA-11CB180C0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924EB-913B-4DC4-8760-514D0264D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99508-FB11-4F7E-9185-1D7667FA1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FCCBF-CD15-4F4C-B5D3-81E4A0A8B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27DF84-5A33-473E-9C35-094ACD0A7E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7521F-D1A3-4D35-8590-A10E2E11BD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11332-D2D0-4DD4-84C3-C6085D8DA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96A30-66B6-449D-B8BF-A4C0C92DD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E07D2-2FEB-42BD-A4C4-9425316FC0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08B89-D01E-48F9-81BB-90C7E0E235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B31D8-5456-4CF4-972C-45A783848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08838-C62D-43AF-80B3-F22CC93268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45CE9-33DC-4BAF-B7B2-BFC9BD1F24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A64259-BBF5-48CF-BC57-A717AFEC5D1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mulogo2_xl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228602"/>
            <a:ext cx="1219200" cy="7905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3200400"/>
            <a:ext cx="6324600" cy="2590800"/>
          </a:xfrm>
        </p:spPr>
        <p:txBody>
          <a:bodyPr/>
          <a:lstStyle/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						</a:t>
            </a:r>
            <a:r>
              <a:rPr lang="en-US" sz="2400" b="1" dirty="0" smtClean="0"/>
              <a:t>September </a:t>
            </a:r>
            <a:r>
              <a:rPr lang="en-US" sz="2400" b="1" dirty="0" smtClean="0"/>
              <a:t>2012</a:t>
            </a:r>
            <a:endParaRPr lang="en-US" b="1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Energy Opportunities: Solar, Wind, Energy Efficiency</a:t>
            </a:r>
            <a:endParaRPr lang="en-US" sz="4000" b="1" dirty="0">
              <a:solidFill>
                <a:srgbClr val="FFFF00"/>
              </a:solidFill>
            </a:endParaRPr>
          </a:p>
        </p:txBody>
      </p:sp>
      <p:pic>
        <p:nvPicPr>
          <p:cNvPr id="5" name="Picture 5" descr="cb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648200"/>
            <a:ext cx="5638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Wind Conclusions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153400" cy="467836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600" dirty="0"/>
              <a:t>The quantity of wind </a:t>
            </a:r>
            <a:r>
              <a:rPr lang="en-US" sz="2600" dirty="0" smtClean="0"/>
              <a:t>estimated </a:t>
            </a:r>
            <a:r>
              <a:rPr lang="en-US" sz="2600" dirty="0"/>
              <a:t>to be </a:t>
            </a:r>
            <a:r>
              <a:rPr lang="en-US" sz="2600" dirty="0" smtClean="0"/>
              <a:t>“developable” </a:t>
            </a:r>
            <a:r>
              <a:rPr lang="en-US" sz="2600" dirty="0"/>
              <a:t>on private land </a:t>
            </a:r>
            <a:r>
              <a:rPr lang="en-US" sz="2600" dirty="0" smtClean="0"/>
              <a:t>may be less </a:t>
            </a:r>
            <a:r>
              <a:rPr lang="en-US" sz="2600" dirty="0"/>
              <a:t>than what </a:t>
            </a:r>
            <a:r>
              <a:rPr lang="en-US" sz="2600" dirty="0" smtClean="0"/>
              <a:t>is </a:t>
            </a:r>
            <a:r>
              <a:rPr lang="en-US" sz="2600" dirty="0"/>
              <a:t>developed or </a:t>
            </a:r>
            <a:r>
              <a:rPr lang="en-US" sz="2600" dirty="0" smtClean="0"/>
              <a:t>under </a:t>
            </a:r>
            <a:r>
              <a:rPr lang="en-US" sz="2600" dirty="0"/>
              <a:t>consideration</a:t>
            </a:r>
            <a:r>
              <a:rPr lang="en-US" sz="2600" dirty="0" smtClean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Lease </a:t>
            </a:r>
            <a:r>
              <a:rPr lang="en-US" sz="2600" dirty="0"/>
              <a:t>payments </a:t>
            </a:r>
            <a:r>
              <a:rPr lang="en-US" sz="2600" dirty="0" smtClean="0"/>
              <a:t>and </a:t>
            </a:r>
            <a:r>
              <a:rPr lang="en-US" sz="2600" dirty="0"/>
              <a:t>property </a:t>
            </a:r>
            <a:r>
              <a:rPr lang="en-US" sz="2600" dirty="0" smtClean="0"/>
              <a:t>taxes are the biggest economic impact of wind. Turbine </a:t>
            </a:r>
            <a:r>
              <a:rPr lang="en-US" sz="2600" dirty="0"/>
              <a:t>maintenance </a:t>
            </a:r>
            <a:r>
              <a:rPr lang="en-US" sz="2600" dirty="0" smtClean="0"/>
              <a:t>services also. Manufacturing is minimal.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Siting </a:t>
            </a:r>
            <a:r>
              <a:rPr lang="en-US" sz="2600" dirty="0"/>
              <a:t>of wind facilities is very </a:t>
            </a:r>
            <a:r>
              <a:rPr lang="en-US" sz="2600" dirty="0" smtClean="0"/>
              <a:t>difficult, but almost the same as for other power plants.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Unresolved </a:t>
            </a:r>
            <a:r>
              <a:rPr lang="en-US" sz="2600" dirty="0"/>
              <a:t>efficiency issues related to grid integration of wind </a:t>
            </a:r>
            <a:r>
              <a:rPr lang="en-US" sz="2600" dirty="0" smtClean="0"/>
              <a:t>energy need </a:t>
            </a:r>
            <a:r>
              <a:rPr lang="en-US" sz="2600" dirty="0"/>
              <a:t>to be understood </a:t>
            </a:r>
            <a:r>
              <a:rPr lang="en-US" sz="2600" dirty="0" smtClean="0"/>
              <a:t>more in </a:t>
            </a:r>
            <a:r>
              <a:rPr lang="en-US" sz="2600" dirty="0"/>
              <a:t>terms of accomplishing policy objectives</a:t>
            </a:r>
            <a:r>
              <a:rPr lang="en-US" sz="2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/>
              <a:t>The extension of the federal PTC </a:t>
            </a:r>
            <a:r>
              <a:rPr lang="en-US" sz="2600" dirty="0" smtClean="0"/>
              <a:t>will </a:t>
            </a:r>
            <a:r>
              <a:rPr lang="en-US" sz="2600" dirty="0"/>
              <a:t>determine future development efforts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0274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Wind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153400" cy="4678365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Maintain </a:t>
            </a:r>
            <a:r>
              <a:rPr lang="en-US" dirty="0"/>
              <a:t>current policies. The two existing State tax incentives </a:t>
            </a:r>
            <a:r>
              <a:rPr lang="en-US" dirty="0" smtClean="0"/>
              <a:t>are </a:t>
            </a:r>
            <a:r>
              <a:rPr lang="en-US" dirty="0"/>
              <a:t>a balanced acknowledgement of public and private interests.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Monitor </a:t>
            </a:r>
            <a:r>
              <a:rPr lang="en-US" dirty="0"/>
              <a:t>the results of research being conducted on the options to efficiently integrate wind and solar resources into the grid. </a:t>
            </a:r>
            <a:r>
              <a:rPr lang="en-US" b="1" dirty="0" smtClean="0"/>
              <a:t>Applicable </a:t>
            </a:r>
            <a:r>
              <a:rPr lang="en-US" b="1" dirty="0"/>
              <a:t>State Organizations:</a:t>
            </a:r>
            <a:r>
              <a:rPr lang="en-US" dirty="0"/>
              <a:t> Division of Energy, Public Service Commission.</a:t>
            </a:r>
          </a:p>
        </p:txBody>
      </p:sp>
    </p:spTree>
    <p:extLst>
      <p:ext uri="{BB962C8B-B14F-4D97-AF65-F5344CB8AC3E}">
        <p14:creationId xmlns:p14="http://schemas.microsoft.com/office/powerpoint/2010/main" val="36649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Energy Efficiency Overview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153400" cy="467836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Where is the State in efficiency efforts?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First Energy - $2 million program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Appalachian Power - $6 million program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Adoption of recent industry standards for construction of State buildings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Building code training by WVDOE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Federal programs – Industries of the Future, Industrial Assessment Centers, low-income weatherization </a:t>
            </a:r>
            <a:r>
              <a:rPr lang="en-US" dirty="0" smtClean="0"/>
              <a:t>assistance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229600" cy="1143000"/>
          </a:xfrm>
        </p:spPr>
        <p:txBody>
          <a:bodyPr/>
          <a:lstStyle/>
          <a:p>
            <a:r>
              <a:rPr lang="en-US" sz="3200" b="1" dirty="0"/>
              <a:t>Household Energy </a:t>
            </a:r>
            <a:r>
              <a:rPr lang="en-US" sz="3200" b="1" dirty="0" smtClean="0"/>
              <a:t>Consumption, Appalachian States</a:t>
            </a:r>
            <a:endParaRPr lang="en-US" sz="32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609600" y="6504804"/>
            <a:ext cx="822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Sources: U.S. EIA, U.S. Census Bureau’s American Community Survey 2009 and 2010 Census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1381125"/>
            <a:ext cx="7458075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6934200" y="1752600"/>
            <a:ext cx="922020" cy="9144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Population Density, </a:t>
            </a:r>
            <a:br>
              <a:rPr lang="en-US" sz="3200" b="1" dirty="0" smtClean="0"/>
            </a:br>
            <a:r>
              <a:rPr lang="en-US" sz="3200" b="1" dirty="0" smtClean="0"/>
              <a:t>Appalachian States</a:t>
            </a:r>
            <a:endParaRPr lang="en-US" sz="32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609600" y="6504804"/>
            <a:ext cx="822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Sources: U.S. EIA, U.S. Census Bureau’s American Community Survey 2009 and 2010 Census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08246"/>
            <a:ext cx="8237220" cy="5268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7391400" y="4648200"/>
            <a:ext cx="922020" cy="9144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Benefits of Energy Efficiency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153400" cy="467836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More efficient use of resources (getting more with less)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Can reduce impacts of increasing electricity rates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Can contribute </a:t>
            </a:r>
            <a:r>
              <a:rPr lang="en-US" dirty="0"/>
              <a:t>to a decrease in </a:t>
            </a:r>
            <a:r>
              <a:rPr lang="en-US" dirty="0" smtClean="0"/>
              <a:t>peak power </a:t>
            </a:r>
            <a:r>
              <a:rPr lang="en-US" dirty="0"/>
              <a:t>demand due to the decrease in overall </a:t>
            </a:r>
            <a:r>
              <a:rPr lang="en-US" dirty="0" smtClean="0"/>
              <a:t>demand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Can put off the need to build more power plants and T&amp;D </a:t>
            </a:r>
            <a:r>
              <a:rPr lang="en-US" dirty="0" smtClean="0"/>
              <a:t>lines (and associated costs)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Local job creation</a:t>
            </a:r>
          </a:p>
          <a:p>
            <a:pPr lvl="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EE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153400" cy="4678365"/>
          </a:xfrm>
        </p:spPr>
        <p:txBody>
          <a:bodyPr/>
          <a:lstStyle/>
          <a:p>
            <a:pPr marL="0" lvl="0" indent="0">
              <a:buNone/>
            </a:pPr>
            <a:r>
              <a:rPr lang="en-US" sz="2600" b="1" dirty="0" smtClean="0"/>
              <a:t>State-Related: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Statewide </a:t>
            </a:r>
            <a:r>
              <a:rPr lang="en-US" sz="2600" dirty="0"/>
              <a:t>adoption of the 2009 IECC and 2007 ASHRAE standards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Keep </a:t>
            </a:r>
            <a:r>
              <a:rPr lang="en-US" sz="2600" dirty="0"/>
              <a:t>the State no further than one series of codes behind the most recent version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Appointment </a:t>
            </a:r>
            <a:r>
              <a:rPr lang="en-US" sz="2600" dirty="0"/>
              <a:t>of an Energy Efficiency Ad-hoc position to the State Fire Commission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Conduct a </a:t>
            </a:r>
            <a:r>
              <a:rPr lang="en-US" sz="2600" dirty="0"/>
              <a:t>study to evaluate the feasibility of making the energy code portion of the State Building Code enforceable statewide</a:t>
            </a:r>
            <a:r>
              <a:rPr lang="en-US" sz="2600" dirty="0" smtClean="0"/>
              <a:t>.</a:t>
            </a:r>
            <a:r>
              <a:rPr lang="en-US" sz="2600" dirty="0"/>
              <a:t>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Continue </a:t>
            </a:r>
            <a:r>
              <a:rPr lang="en-US" sz="2600" dirty="0"/>
              <a:t>support of WVDOE EE-related </a:t>
            </a:r>
            <a:r>
              <a:rPr lang="en-US" sz="2600" dirty="0" smtClean="0"/>
              <a:t>programs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620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EE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305800" cy="4678365"/>
          </a:xfrm>
        </p:spPr>
        <p:txBody>
          <a:bodyPr/>
          <a:lstStyle/>
          <a:p>
            <a:pPr marL="0" lvl="0" indent="0">
              <a:buNone/>
            </a:pPr>
            <a:r>
              <a:rPr lang="en-US" sz="2600" b="1" dirty="0" smtClean="0"/>
              <a:t>Utility-Related: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Establish </a:t>
            </a:r>
            <a:r>
              <a:rPr lang="en-US" sz="2600" dirty="0"/>
              <a:t>an Energy Efficiency Resource Standard with targeted goals for producing energy savings via EE programs.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Implement decoupling or a similar mechanism to allow for reasonable recovery of utilities lost revenues resulting from State-mandated EE programs. 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Establish </a:t>
            </a:r>
            <a:r>
              <a:rPr lang="en-US" sz="2600" dirty="0"/>
              <a:t>a stakeholder working group to provide guidance on EE program </a:t>
            </a:r>
            <a:r>
              <a:rPr lang="en-US" sz="2600" dirty="0" smtClean="0"/>
              <a:t>elements such as program </a:t>
            </a:r>
            <a:r>
              <a:rPr lang="en-US" sz="2600" dirty="0"/>
              <a:t>evaluation, level of resource standards, potential program </a:t>
            </a:r>
            <a:r>
              <a:rPr lang="en-US" sz="2600" dirty="0" smtClean="0"/>
              <a:t>expansion and </a:t>
            </a:r>
            <a:r>
              <a:rPr lang="en-US" sz="2600" dirty="0"/>
              <a:t>decoupling </a:t>
            </a:r>
            <a:r>
              <a:rPr lang="en-US" sz="2600" dirty="0" smtClean="0"/>
              <a:t>provisions.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4093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40800" cy="670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65467" y="914400"/>
            <a:ext cx="40639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The End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8229600" cy="1143000"/>
          </a:xfrm>
        </p:spPr>
        <p:txBody>
          <a:bodyPr/>
          <a:lstStyle/>
          <a:p>
            <a:r>
              <a:rPr lang="en-US" sz="2800" b="1" dirty="0"/>
              <a:t>U.S. Electricity Generation by Non-Hydro Renewable Resources (billion kWh)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2"/>
            <a:ext cx="8915400" cy="495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9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Approximate Installed </a:t>
            </a:r>
            <a:br>
              <a:rPr lang="en-US" sz="3200" b="1" dirty="0" smtClean="0"/>
            </a:br>
            <a:r>
              <a:rPr lang="en-US" sz="3200" b="1" dirty="0" smtClean="0"/>
              <a:t>Solar Capacity (MW)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5"/>
          <a:stretch/>
        </p:blipFill>
        <p:spPr bwMode="auto">
          <a:xfrm>
            <a:off x="223838" y="1078302"/>
            <a:ext cx="8696325" cy="5779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1821180" y="990600"/>
            <a:ext cx="922020" cy="9144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8229600" cy="1143000"/>
          </a:xfrm>
        </p:spPr>
        <p:txBody>
          <a:bodyPr/>
          <a:lstStyle/>
          <a:p>
            <a:r>
              <a:rPr lang="en-US" sz="3200" b="1" dirty="0"/>
              <a:t>Average Annual Solar </a:t>
            </a:r>
            <a:r>
              <a:rPr lang="en-US" sz="3200" b="1" dirty="0" smtClean="0"/>
              <a:t>Insolation,</a:t>
            </a:r>
            <a:br>
              <a:rPr lang="en-US" sz="3200" b="1" dirty="0" smtClean="0"/>
            </a:br>
            <a:r>
              <a:rPr lang="en-US" sz="3200" b="1" dirty="0" smtClean="0"/>
              <a:t>Selected Cities</a:t>
            </a:r>
            <a:endParaRPr lang="en-US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03613"/>
              </p:ext>
            </p:extLst>
          </p:nvPr>
        </p:nvGraphicFramePr>
        <p:xfrm>
          <a:off x="838202" y="1874520"/>
          <a:ext cx="7772398" cy="2979420"/>
        </p:xfrm>
        <a:graphic>
          <a:graphicData uri="http://schemas.openxmlformats.org/drawingml/2006/table">
            <a:tbl>
              <a:tblPr firstRow="1" firstCol="1" bandRow="1"/>
              <a:tblGrid>
                <a:gridCol w="2063242"/>
                <a:gridCol w="1518156"/>
                <a:gridCol w="381000"/>
                <a:gridCol w="2355962"/>
                <a:gridCol w="1454038"/>
              </a:tblGrid>
              <a:tr h="6629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Area</a:t>
                      </a:r>
                      <a:endParaRPr lang="en-US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kWh/m</a:t>
                      </a:r>
                      <a:r>
                        <a:rPr lang="en-US" sz="2200" b="1" baseline="30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/Day</a:t>
                      </a:r>
                      <a:endParaRPr lang="en-US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US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Area</a:t>
                      </a:r>
                      <a:endParaRPr lang="en-US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kWh/m</a:t>
                      </a:r>
                      <a:r>
                        <a:rPr lang="en-US" sz="2200" b="1" baseline="30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day</a:t>
                      </a:r>
                      <a:endParaRPr lang="en-US" sz="2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Daggett, 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6.51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Philadelphia, PA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3370" algn="l"/>
                          <a:tab pos="448945" algn="ctr"/>
                        </a:tabLs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4.75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Las Vegas, NV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6.31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Charleston, WV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Flagstaff, AZ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Cleveland, 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Austin, TX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Boston, 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Atlanta, GA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n-lt"/>
                          <a:ea typeface="Calibri"/>
                          <a:cs typeface="Times New Roman"/>
                        </a:rPr>
                        <a:t>Seattle, WA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3.67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4953000"/>
            <a:ext cx="365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  <a:tab pos="449263" algn="ctr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		SOURCE: PV Watts (2012).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  <a:tab pos="449263" algn="ctr"/>
              </a:tabLst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562600"/>
            <a:ext cx="7793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WV’s insolation is ranked the 8</a:t>
            </a:r>
            <a:r>
              <a:rPr lang="en-US" sz="2400" u="sng" baseline="30000" dirty="0" smtClean="0"/>
              <a:t>th</a:t>
            </a:r>
            <a:r>
              <a:rPr lang="en-US" sz="2400" u="sng" dirty="0" smtClean="0"/>
              <a:t> lowest out of 50 states.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31837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" t="4795" r="3939" b="5169"/>
          <a:stretch/>
        </p:blipFill>
        <p:spPr>
          <a:xfrm>
            <a:off x="77638" y="0"/>
            <a:ext cx="906636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2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Solar Conclusions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153400" cy="467836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Solar </a:t>
            </a:r>
            <a:r>
              <a:rPr lang="en-US" sz="2600" dirty="0"/>
              <a:t>energy is a </a:t>
            </a:r>
            <a:r>
              <a:rPr lang="en-US" sz="2600" dirty="0" smtClean="0"/>
              <a:t>moderate resource </a:t>
            </a:r>
            <a:r>
              <a:rPr lang="en-US" sz="2600" dirty="0"/>
              <a:t>in </a:t>
            </a:r>
            <a:r>
              <a:rPr lang="en-US" sz="2600" dirty="0" smtClean="0"/>
              <a:t>WV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Solar does </a:t>
            </a:r>
            <a:r>
              <a:rPr lang="en-US" sz="2600" dirty="0"/>
              <a:t>not contribute as much </a:t>
            </a:r>
            <a:r>
              <a:rPr lang="en-US" sz="2600" dirty="0" smtClean="0"/>
              <a:t>economically due </a:t>
            </a:r>
            <a:r>
              <a:rPr lang="en-US" sz="2600" dirty="0"/>
              <a:t>to </a:t>
            </a:r>
            <a:r>
              <a:rPr lang="en-US" sz="2600" dirty="0" smtClean="0"/>
              <a:t>little </a:t>
            </a:r>
            <a:r>
              <a:rPr lang="en-US" sz="2600" dirty="0"/>
              <a:t>manufacturing </a:t>
            </a:r>
            <a:r>
              <a:rPr lang="en-US" sz="2600" dirty="0" smtClean="0"/>
              <a:t>and low operating costs.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Primary </a:t>
            </a:r>
            <a:r>
              <a:rPr lang="en-US" sz="2600" dirty="0"/>
              <a:t>economic benefits </a:t>
            </a:r>
            <a:r>
              <a:rPr lang="en-US" sz="2600" dirty="0" smtClean="0"/>
              <a:t>come </a:t>
            </a:r>
            <a:r>
              <a:rPr lang="en-US" sz="2600" dirty="0"/>
              <a:t>from </a:t>
            </a:r>
            <a:r>
              <a:rPr lang="en-US" sz="2600" dirty="0" smtClean="0"/>
              <a:t>applicable taxes, the removal of which are common incentives.</a:t>
            </a:r>
            <a:endParaRPr lang="en-US" sz="2600" dirty="0"/>
          </a:p>
          <a:p>
            <a:pPr lvl="0">
              <a:buFont typeface="Arial" pitchFamily="34" charset="0"/>
              <a:buChar char="•"/>
            </a:pPr>
            <a:r>
              <a:rPr lang="en-US" sz="2600" dirty="0"/>
              <a:t>Funding solar through utility rates obscures the real price of avoided electricity purchases.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SREC markets assign the role of market maker to State Legislatures.</a:t>
            </a:r>
            <a:endParaRPr lang="en-US" sz="2600" dirty="0"/>
          </a:p>
          <a:p>
            <a:pPr>
              <a:buFont typeface="Arial" pitchFamily="34" charset="0"/>
              <a:buChar char="•"/>
            </a:pPr>
            <a:r>
              <a:rPr lang="en-US" sz="2600" dirty="0"/>
              <a:t>Unresolved grid integration issues reduce the ability to offset fossil resources.</a:t>
            </a:r>
          </a:p>
          <a:p>
            <a:pPr lvl="0">
              <a:buFont typeface="Arial" pitchFamily="34" charset="0"/>
              <a:buChar char="•"/>
            </a:pPr>
            <a:r>
              <a:rPr lang="en-US" sz="2600" dirty="0" smtClean="0"/>
              <a:t>Beyond 5 years, </a:t>
            </a:r>
            <a:r>
              <a:rPr lang="en-US" sz="2600" dirty="0"/>
              <a:t>grid integration solutions </a:t>
            </a:r>
            <a:r>
              <a:rPr lang="en-US" sz="2600" dirty="0" smtClean="0"/>
              <a:t>will </a:t>
            </a:r>
            <a:r>
              <a:rPr lang="en-US" sz="2600" dirty="0"/>
              <a:t>be more </a:t>
            </a:r>
            <a:r>
              <a:rPr lang="en-US" sz="2600" dirty="0" smtClean="0"/>
              <a:t>widespread allowing more benefit.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1781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Solar Policy Recommendations</a:t>
            </a:r>
            <a:endParaRPr lang="en-US" sz="3200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153400" cy="4678365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Maintain </a:t>
            </a:r>
            <a:r>
              <a:rPr lang="en-US" sz="2600" dirty="0"/>
              <a:t>current policies. The current </a:t>
            </a:r>
            <a:r>
              <a:rPr lang="en-US" sz="2600" dirty="0" smtClean="0"/>
              <a:t>policy </a:t>
            </a:r>
            <a:r>
              <a:rPr lang="en-US" sz="2600" dirty="0"/>
              <a:t>is likely to induce some interested WV residents to adopt solar PV </a:t>
            </a:r>
            <a:r>
              <a:rPr lang="en-US" sz="2600" dirty="0" smtClean="0"/>
              <a:t>technology, but not at very high levels. 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smtClean="0"/>
              <a:t>Monitor </a:t>
            </a:r>
            <a:r>
              <a:rPr lang="en-US" sz="2600" dirty="0"/>
              <a:t>the results of research being conducted on the options to efficiently integrate wind and solar resources into the grid</a:t>
            </a:r>
            <a:r>
              <a:rPr lang="en-US" sz="2600" dirty="0" smtClean="0"/>
              <a:t>.</a:t>
            </a:r>
          </a:p>
          <a:p>
            <a:pPr marL="400050" lvl="1" indent="0">
              <a:buNone/>
            </a:pPr>
            <a:r>
              <a:rPr lang="en-US" sz="2600" b="1" dirty="0" smtClean="0"/>
              <a:t>Applicable </a:t>
            </a:r>
            <a:r>
              <a:rPr lang="en-US" sz="2600" b="1" dirty="0"/>
              <a:t>State Organizations:</a:t>
            </a:r>
            <a:r>
              <a:rPr lang="en-US" sz="2600" dirty="0"/>
              <a:t> Division of Energy, Public Service Commission.</a:t>
            </a:r>
          </a:p>
        </p:txBody>
      </p:sp>
    </p:spTree>
    <p:extLst>
      <p:ext uri="{BB962C8B-B14F-4D97-AF65-F5344CB8AC3E}">
        <p14:creationId xmlns:p14="http://schemas.microsoft.com/office/powerpoint/2010/main" val="177626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8229600" cy="1143000"/>
          </a:xfrm>
        </p:spPr>
        <p:txBody>
          <a:bodyPr/>
          <a:lstStyle/>
          <a:p>
            <a:r>
              <a:rPr lang="en-US" sz="2800" b="1" dirty="0"/>
              <a:t>Installed Wind Capacity and </a:t>
            </a:r>
            <a:r>
              <a:rPr lang="en-US" sz="2800" b="1" dirty="0" smtClean="0"/>
              <a:t>Generation </a:t>
            </a:r>
            <a:r>
              <a:rPr lang="en-US" sz="2800" b="1" dirty="0"/>
              <a:t>in Regional </a:t>
            </a:r>
            <a:r>
              <a:rPr lang="en-US" sz="2800" b="1" dirty="0" smtClean="0"/>
              <a:t>States, as </a:t>
            </a:r>
            <a:r>
              <a:rPr lang="en-US" sz="2800" b="1" dirty="0"/>
              <a:t>of 2011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424907"/>
              </p:ext>
            </p:extLst>
          </p:nvPr>
        </p:nvGraphicFramePr>
        <p:xfrm>
          <a:off x="685800" y="1447800"/>
          <a:ext cx="7924800" cy="4450080"/>
        </p:xfrm>
        <a:graphic>
          <a:graphicData uri="http://schemas.openxmlformats.org/drawingml/2006/table">
            <a:tbl>
              <a:tblPr firstRow="1" firstCol="1" bandRow="1"/>
              <a:tblGrid>
                <a:gridCol w="1837627"/>
                <a:gridCol w="1286573"/>
                <a:gridCol w="1219200"/>
                <a:gridCol w="1752600"/>
                <a:gridCol w="1828800"/>
              </a:tblGrid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State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Installed Capacity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State Rank in 2011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/>
                          <a:ea typeface="Calibri"/>
                          <a:cs typeface="Calibri"/>
                        </a:rPr>
                        <a:t>% of In-State MWh in 2010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/>
                          <a:ea typeface="Calibri"/>
                          <a:cs typeface="Calibri"/>
                        </a:rPr>
                        <a:t>% of In-State MWh in 2011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Delaware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2 MW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37</a:t>
                      </a:r>
                      <a:r>
                        <a:rPr lang="en-US" sz="2400" baseline="30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0.05%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0.04</a:t>
                      </a: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%*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Illinois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2.7 GW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r>
                        <a:rPr lang="en-US" sz="2400" baseline="30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2.21%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3.15%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Indiana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1.3 GW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13</a:t>
                      </a:r>
                      <a:r>
                        <a:rPr lang="en-US" sz="2400" baseline="30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2.34%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2.72%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Maryland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120 MW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28</a:t>
                      </a:r>
                      <a:r>
                        <a:rPr lang="en-US" sz="2400" baseline="30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0.00%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0.76%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New Jersey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7.5 MW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36</a:t>
                      </a:r>
                      <a:r>
                        <a:rPr lang="en-US" sz="2400" baseline="30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0.02%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0.02%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New York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1.4 GW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12</a:t>
                      </a:r>
                      <a:r>
                        <a:rPr lang="en-US" sz="24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1.90%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2.06%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Ohio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112 MW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29</a:t>
                      </a:r>
                      <a:r>
                        <a:rPr lang="en-US" sz="24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0.01%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0.13%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Pennsylvania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789 MW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r>
                        <a:rPr lang="en-US" sz="24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/>
                          <a:ea typeface="Calibri"/>
                          <a:cs typeface="Calibri"/>
                        </a:rPr>
                        <a:t>0.81%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0.86%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West Virginia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610 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MW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20</a:t>
                      </a:r>
                      <a:r>
                        <a:rPr lang="en-US" sz="2400" baseline="30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1.16%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1.39%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6575" y="6059269"/>
            <a:ext cx="47974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Sources: (Wind Powering America 2012), (AWEA 2012) and (EIA 2012).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8975" y="6276201"/>
            <a:ext cx="5940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*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Data not published. Percentage is based on the same output as in 2010.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6" t="5035" r="3693" b="5434"/>
          <a:stretch/>
        </p:blipFill>
        <p:spPr>
          <a:xfrm>
            <a:off x="53562" y="0"/>
            <a:ext cx="9090438" cy="681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3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805</Words>
  <Application>Microsoft Office PowerPoint</Application>
  <PresentationFormat>On-screen Show (4:3)</PresentationFormat>
  <Paragraphs>147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Energy Opportunities: Solar, Wind, Energy Efficiency</vt:lpstr>
      <vt:lpstr>U.S. Electricity Generation by Non-Hydro Renewable Resources (billion kWh)</vt:lpstr>
      <vt:lpstr>Approximate Installed  Solar Capacity (MW)</vt:lpstr>
      <vt:lpstr>Average Annual Solar Insolation, Selected Cities</vt:lpstr>
      <vt:lpstr>PowerPoint Presentation</vt:lpstr>
      <vt:lpstr>Solar Conclusions</vt:lpstr>
      <vt:lpstr>Solar Policy Recommendations</vt:lpstr>
      <vt:lpstr>Installed Wind Capacity and Generation in Regional States, as of 2011</vt:lpstr>
      <vt:lpstr>PowerPoint Presentation</vt:lpstr>
      <vt:lpstr>Wind Conclusions</vt:lpstr>
      <vt:lpstr>Wind Policy Recommendations</vt:lpstr>
      <vt:lpstr>Energy Efficiency Overview</vt:lpstr>
      <vt:lpstr>Household Energy Consumption, Appalachian States</vt:lpstr>
      <vt:lpstr>Population Density,  Appalachian States</vt:lpstr>
      <vt:lpstr>Benefits of Energy Efficiency</vt:lpstr>
      <vt:lpstr>EE Policy Recommendations</vt:lpstr>
      <vt:lpstr>EE Policy Recommendations</vt:lpstr>
      <vt:lpstr>PowerPoint Presentation</vt:lpstr>
    </vt:vector>
  </TitlesOfParts>
  <Company>Marshall University Computing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silver1</dc:creator>
  <cp:lastModifiedBy>Risch, Christine M</cp:lastModifiedBy>
  <cp:revision>154</cp:revision>
  <dcterms:created xsi:type="dcterms:W3CDTF">2007-09-26T17:38:45Z</dcterms:created>
  <dcterms:modified xsi:type="dcterms:W3CDTF">2012-09-04T13:03:24Z</dcterms:modified>
</cp:coreProperties>
</file>